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4"/>
  </p:notesMasterIdLst>
  <p:handoutMasterIdLst>
    <p:handoutMasterId r:id="rId85"/>
  </p:handoutMasterIdLst>
  <p:sldIdLst>
    <p:sldId id="290" r:id="rId2"/>
    <p:sldId id="257" r:id="rId3"/>
    <p:sldId id="278" r:id="rId4"/>
    <p:sldId id="388" r:id="rId5"/>
    <p:sldId id="291" r:id="rId6"/>
    <p:sldId id="292" r:id="rId7"/>
    <p:sldId id="293" r:id="rId8"/>
    <p:sldId id="295" r:id="rId9"/>
    <p:sldId id="281" r:id="rId10"/>
    <p:sldId id="294" r:id="rId11"/>
    <p:sldId id="296" r:id="rId12"/>
    <p:sldId id="265" r:id="rId13"/>
    <p:sldId id="266" r:id="rId14"/>
    <p:sldId id="267" r:id="rId15"/>
    <p:sldId id="268" r:id="rId16"/>
    <p:sldId id="269" r:id="rId17"/>
    <p:sldId id="270" r:id="rId18"/>
    <p:sldId id="271" r:id="rId19"/>
    <p:sldId id="272" r:id="rId20"/>
    <p:sldId id="297" r:id="rId21"/>
    <p:sldId id="275" r:id="rId22"/>
    <p:sldId id="283" r:id="rId23"/>
    <p:sldId id="352" r:id="rId24"/>
    <p:sldId id="353" r:id="rId25"/>
    <p:sldId id="356" r:id="rId26"/>
    <p:sldId id="357" r:id="rId27"/>
    <p:sldId id="359" r:id="rId28"/>
    <p:sldId id="360" r:id="rId29"/>
    <p:sldId id="361" r:id="rId30"/>
    <p:sldId id="363" r:id="rId31"/>
    <p:sldId id="364" r:id="rId32"/>
    <p:sldId id="365" r:id="rId33"/>
    <p:sldId id="368" r:id="rId34"/>
    <p:sldId id="369" r:id="rId35"/>
    <p:sldId id="370" r:id="rId36"/>
    <p:sldId id="374" r:id="rId37"/>
    <p:sldId id="375" r:id="rId38"/>
    <p:sldId id="376" r:id="rId39"/>
    <p:sldId id="377" r:id="rId40"/>
    <p:sldId id="378" r:id="rId41"/>
    <p:sldId id="302" r:id="rId42"/>
    <p:sldId id="389" r:id="rId43"/>
    <p:sldId id="305" r:id="rId44"/>
    <p:sldId id="308" r:id="rId45"/>
    <p:sldId id="309" r:id="rId46"/>
    <p:sldId id="310" r:id="rId47"/>
    <p:sldId id="313" r:id="rId48"/>
    <p:sldId id="314" r:id="rId49"/>
    <p:sldId id="320"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6" r:id="rId63"/>
    <p:sldId id="337" r:id="rId64"/>
    <p:sldId id="338" r:id="rId65"/>
    <p:sldId id="339" r:id="rId66"/>
    <p:sldId id="341" r:id="rId67"/>
    <p:sldId id="342" r:id="rId68"/>
    <p:sldId id="343" r:id="rId69"/>
    <p:sldId id="344" r:id="rId70"/>
    <p:sldId id="346" r:id="rId71"/>
    <p:sldId id="347" r:id="rId72"/>
    <p:sldId id="348" r:id="rId73"/>
    <p:sldId id="349" r:id="rId74"/>
    <p:sldId id="379" r:id="rId75"/>
    <p:sldId id="380" r:id="rId76"/>
    <p:sldId id="381" r:id="rId77"/>
    <p:sldId id="382" r:id="rId78"/>
    <p:sldId id="384" r:id="rId79"/>
    <p:sldId id="385" r:id="rId80"/>
    <p:sldId id="386" r:id="rId81"/>
    <p:sldId id="387" r:id="rId82"/>
    <p:sldId id="383" r:id="rId83"/>
  </p:sldIdLst>
  <p:sldSz cx="12192000" cy="6858000"/>
  <p:notesSz cx="9869488"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002" autoAdjust="0"/>
    <p:restoredTop sz="94633" autoAdjust="0"/>
  </p:normalViewPr>
  <p:slideViewPr>
    <p:cSldViewPr snapToGrid="0">
      <p:cViewPr varScale="1">
        <p:scale>
          <a:sx n="73" d="100"/>
          <a:sy n="73" d="100"/>
        </p:scale>
        <p:origin x="-786" y="-102"/>
      </p:cViewPr>
      <p:guideLst>
        <p:guide orient="horz" pos="2160"/>
        <p:guide pos="3840"/>
      </p:guideLst>
    </p:cSldViewPr>
  </p:slideViewPr>
  <p:outlineViewPr>
    <p:cViewPr>
      <p:scale>
        <a:sx n="33" d="100"/>
        <a:sy n="33" d="100"/>
      </p:scale>
      <p:origin x="0" y="3426"/>
    </p:cViewPr>
  </p:outlineViewPr>
  <p:notesTextViewPr>
    <p:cViewPr>
      <p:scale>
        <a:sx n="1" d="1"/>
        <a:sy n="1" d="1"/>
      </p:scale>
      <p:origin x="0" y="0"/>
    </p:cViewPr>
  </p:notesTextViewPr>
  <p:sorterViewPr>
    <p:cViewPr>
      <p:scale>
        <a:sx n="100" d="100"/>
        <a:sy n="100" d="100"/>
      </p:scale>
      <p:origin x="0" y="161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77631" cy="336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9531" y="1"/>
            <a:ext cx="4277630" cy="336951"/>
          </a:xfrm>
          <a:prstGeom prst="rect">
            <a:avLst/>
          </a:prstGeom>
        </p:spPr>
        <p:txBody>
          <a:bodyPr vert="horz" lIns="91440" tIns="45720" rIns="91440" bIns="45720" rtlCol="0"/>
          <a:lstStyle>
            <a:lvl1pPr algn="r">
              <a:defRPr sz="1200"/>
            </a:lvl1pPr>
          </a:lstStyle>
          <a:p>
            <a:fld id="{8434AFBC-AC88-4F8B-8518-A2886BCF0941}" type="datetimeFigureOut">
              <a:rPr lang="en-US" smtClean="0"/>
              <a:pPr/>
              <a:t>7/12/2019</a:t>
            </a:fld>
            <a:endParaRPr lang="en-US"/>
          </a:p>
        </p:txBody>
      </p:sp>
      <p:sp>
        <p:nvSpPr>
          <p:cNvPr id="4" name="Footer Placeholder 3"/>
          <p:cNvSpPr>
            <a:spLocks noGrp="1"/>
          </p:cNvSpPr>
          <p:nvPr>
            <p:ph type="ftr" sz="quarter" idx="2"/>
          </p:nvPr>
        </p:nvSpPr>
        <p:spPr>
          <a:xfrm>
            <a:off x="2" y="6397729"/>
            <a:ext cx="4277631" cy="3369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9531" y="6397729"/>
            <a:ext cx="4277630" cy="336950"/>
          </a:xfrm>
          <a:prstGeom prst="rect">
            <a:avLst/>
          </a:prstGeom>
        </p:spPr>
        <p:txBody>
          <a:bodyPr vert="horz" lIns="91440" tIns="45720" rIns="91440" bIns="45720" rtlCol="0" anchor="b"/>
          <a:lstStyle>
            <a:lvl1pPr algn="r">
              <a:defRPr sz="1200"/>
            </a:lvl1pPr>
          </a:lstStyle>
          <a:p>
            <a:fld id="{BED837F1-C606-4821-85C7-CD39A3A086AE}" type="slidenum">
              <a:rPr lang="en-US" smtClean="0"/>
              <a:pPr/>
              <a:t>‹#›</a:t>
            </a:fld>
            <a:endParaRPr lang="en-US"/>
          </a:p>
        </p:txBody>
      </p:sp>
    </p:spTree>
    <p:extLst>
      <p:ext uri="{BB962C8B-B14F-4D97-AF65-F5344CB8AC3E}">
        <p14:creationId xmlns:p14="http://schemas.microsoft.com/office/powerpoint/2010/main" xmlns="" val="2141821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277631" cy="336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9531" y="2"/>
            <a:ext cx="4277630" cy="336951"/>
          </a:xfrm>
          <a:prstGeom prst="rect">
            <a:avLst/>
          </a:prstGeom>
        </p:spPr>
        <p:txBody>
          <a:bodyPr vert="horz" lIns="91440" tIns="45720" rIns="91440" bIns="45720" rtlCol="0"/>
          <a:lstStyle>
            <a:lvl1pPr algn="r">
              <a:defRPr sz="1200"/>
            </a:lvl1pPr>
          </a:lstStyle>
          <a:p>
            <a:fld id="{FEC6397A-54D7-4E5E-88FF-B45BC22FB390}" type="datetimeFigureOut">
              <a:rPr lang="en-US" smtClean="0"/>
              <a:pPr/>
              <a:t>7/12/2019</a:t>
            </a:fld>
            <a:endParaRPr lang="en-US"/>
          </a:p>
        </p:txBody>
      </p:sp>
      <p:sp>
        <p:nvSpPr>
          <p:cNvPr id="4" name="Slide Image Placeholder 3"/>
          <p:cNvSpPr>
            <a:spLocks noGrp="1" noRot="1" noChangeAspect="1"/>
          </p:cNvSpPr>
          <p:nvPr>
            <p:ph type="sldImg" idx="2"/>
          </p:nvPr>
        </p:nvSpPr>
        <p:spPr>
          <a:xfrm>
            <a:off x="2687638" y="504825"/>
            <a:ext cx="4494212" cy="2527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253" y="3199407"/>
            <a:ext cx="7896986" cy="3031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6397729"/>
            <a:ext cx="4277631" cy="3369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9531" y="6397729"/>
            <a:ext cx="4277630" cy="336950"/>
          </a:xfrm>
          <a:prstGeom prst="rect">
            <a:avLst/>
          </a:prstGeom>
        </p:spPr>
        <p:txBody>
          <a:bodyPr vert="horz" lIns="91440" tIns="45720" rIns="91440" bIns="45720" rtlCol="0" anchor="b"/>
          <a:lstStyle>
            <a:lvl1pPr algn="r">
              <a:defRPr sz="1200"/>
            </a:lvl1pPr>
          </a:lstStyle>
          <a:p>
            <a:fld id="{D5B98230-4FC6-4A6C-96F3-204A829C8904}" type="slidenum">
              <a:rPr lang="en-US" smtClean="0"/>
              <a:pPr/>
              <a:t>‹#›</a:t>
            </a:fld>
            <a:endParaRPr lang="en-US"/>
          </a:p>
        </p:txBody>
      </p:sp>
    </p:spTree>
    <p:extLst>
      <p:ext uri="{BB962C8B-B14F-4D97-AF65-F5344CB8AC3E}">
        <p14:creationId xmlns:p14="http://schemas.microsoft.com/office/powerpoint/2010/main" xmlns="" val="246319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a:t>
            </a:fld>
            <a:endParaRPr lang="en-US"/>
          </a:p>
        </p:txBody>
      </p:sp>
    </p:spTree>
    <p:extLst>
      <p:ext uri="{BB962C8B-B14F-4D97-AF65-F5344CB8AC3E}">
        <p14:creationId xmlns:p14="http://schemas.microsoft.com/office/powerpoint/2010/main" xmlns="" val="296412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11</a:t>
            </a:fld>
            <a:endParaRPr lang="en-US"/>
          </a:p>
        </p:txBody>
      </p:sp>
    </p:spTree>
    <p:extLst>
      <p:ext uri="{BB962C8B-B14F-4D97-AF65-F5344CB8AC3E}">
        <p14:creationId xmlns:p14="http://schemas.microsoft.com/office/powerpoint/2010/main" xmlns="" val="190412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12</a:t>
            </a:fld>
            <a:endParaRPr lang="en-US"/>
          </a:p>
        </p:txBody>
      </p:sp>
    </p:spTree>
    <p:extLst>
      <p:ext uri="{BB962C8B-B14F-4D97-AF65-F5344CB8AC3E}">
        <p14:creationId xmlns:p14="http://schemas.microsoft.com/office/powerpoint/2010/main" xmlns="" val="403736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13</a:t>
            </a:fld>
            <a:endParaRPr lang="en-US"/>
          </a:p>
        </p:txBody>
      </p:sp>
    </p:spTree>
    <p:extLst>
      <p:ext uri="{BB962C8B-B14F-4D97-AF65-F5344CB8AC3E}">
        <p14:creationId xmlns:p14="http://schemas.microsoft.com/office/powerpoint/2010/main" xmlns="" val="230915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14</a:t>
            </a:fld>
            <a:endParaRPr lang="en-US"/>
          </a:p>
        </p:txBody>
      </p:sp>
    </p:spTree>
    <p:extLst>
      <p:ext uri="{BB962C8B-B14F-4D97-AF65-F5344CB8AC3E}">
        <p14:creationId xmlns:p14="http://schemas.microsoft.com/office/powerpoint/2010/main" xmlns="" val="122395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15</a:t>
            </a:fld>
            <a:endParaRPr lang="en-US"/>
          </a:p>
        </p:txBody>
      </p:sp>
    </p:spTree>
    <p:extLst>
      <p:ext uri="{BB962C8B-B14F-4D97-AF65-F5344CB8AC3E}">
        <p14:creationId xmlns:p14="http://schemas.microsoft.com/office/powerpoint/2010/main" xmlns="" val="1995878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16</a:t>
            </a:fld>
            <a:endParaRPr lang="en-US"/>
          </a:p>
        </p:txBody>
      </p:sp>
    </p:spTree>
    <p:extLst>
      <p:ext uri="{BB962C8B-B14F-4D97-AF65-F5344CB8AC3E}">
        <p14:creationId xmlns:p14="http://schemas.microsoft.com/office/powerpoint/2010/main" xmlns="" val="150199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17</a:t>
            </a:fld>
            <a:endParaRPr lang="en-US"/>
          </a:p>
        </p:txBody>
      </p:sp>
    </p:spTree>
    <p:extLst>
      <p:ext uri="{BB962C8B-B14F-4D97-AF65-F5344CB8AC3E}">
        <p14:creationId xmlns:p14="http://schemas.microsoft.com/office/powerpoint/2010/main" xmlns="" val="294481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18</a:t>
            </a:fld>
            <a:endParaRPr lang="en-US"/>
          </a:p>
        </p:txBody>
      </p:sp>
    </p:spTree>
    <p:extLst>
      <p:ext uri="{BB962C8B-B14F-4D97-AF65-F5344CB8AC3E}">
        <p14:creationId xmlns:p14="http://schemas.microsoft.com/office/powerpoint/2010/main" xmlns="" val="140507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19</a:t>
            </a:fld>
            <a:endParaRPr lang="en-US"/>
          </a:p>
        </p:txBody>
      </p:sp>
    </p:spTree>
    <p:extLst>
      <p:ext uri="{BB962C8B-B14F-4D97-AF65-F5344CB8AC3E}">
        <p14:creationId xmlns:p14="http://schemas.microsoft.com/office/powerpoint/2010/main" xmlns="" val="117348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20</a:t>
            </a:fld>
            <a:endParaRPr lang="en-US"/>
          </a:p>
        </p:txBody>
      </p:sp>
    </p:spTree>
    <p:extLst>
      <p:ext uri="{BB962C8B-B14F-4D97-AF65-F5344CB8AC3E}">
        <p14:creationId xmlns:p14="http://schemas.microsoft.com/office/powerpoint/2010/main" xmlns="" val="48794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2</a:t>
            </a:fld>
            <a:endParaRPr lang="en-US"/>
          </a:p>
        </p:txBody>
      </p:sp>
    </p:spTree>
    <p:extLst>
      <p:ext uri="{BB962C8B-B14F-4D97-AF65-F5344CB8AC3E}">
        <p14:creationId xmlns:p14="http://schemas.microsoft.com/office/powerpoint/2010/main" xmlns="" val="408602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21</a:t>
            </a:fld>
            <a:endParaRPr lang="en-US"/>
          </a:p>
        </p:txBody>
      </p:sp>
    </p:spTree>
    <p:extLst>
      <p:ext uri="{BB962C8B-B14F-4D97-AF65-F5344CB8AC3E}">
        <p14:creationId xmlns:p14="http://schemas.microsoft.com/office/powerpoint/2010/main" xmlns="" val="79658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3</a:t>
            </a:fld>
            <a:endParaRPr lang="en-US"/>
          </a:p>
        </p:txBody>
      </p:sp>
    </p:spTree>
    <p:extLst>
      <p:ext uri="{BB962C8B-B14F-4D97-AF65-F5344CB8AC3E}">
        <p14:creationId xmlns:p14="http://schemas.microsoft.com/office/powerpoint/2010/main" xmlns="" val="406629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5</a:t>
            </a:fld>
            <a:endParaRPr lang="en-US"/>
          </a:p>
        </p:txBody>
      </p:sp>
    </p:spTree>
    <p:extLst>
      <p:ext uri="{BB962C8B-B14F-4D97-AF65-F5344CB8AC3E}">
        <p14:creationId xmlns:p14="http://schemas.microsoft.com/office/powerpoint/2010/main" xmlns="" val="212803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6</a:t>
            </a:fld>
            <a:endParaRPr lang="en-US"/>
          </a:p>
        </p:txBody>
      </p:sp>
    </p:spTree>
    <p:extLst>
      <p:ext uri="{BB962C8B-B14F-4D97-AF65-F5344CB8AC3E}">
        <p14:creationId xmlns:p14="http://schemas.microsoft.com/office/powerpoint/2010/main" xmlns="" val="325050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7</a:t>
            </a:fld>
            <a:endParaRPr lang="en-US"/>
          </a:p>
        </p:txBody>
      </p:sp>
    </p:spTree>
    <p:extLst>
      <p:ext uri="{BB962C8B-B14F-4D97-AF65-F5344CB8AC3E}">
        <p14:creationId xmlns:p14="http://schemas.microsoft.com/office/powerpoint/2010/main" xmlns="" val="13901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8</a:t>
            </a:fld>
            <a:endParaRPr lang="en-US"/>
          </a:p>
        </p:txBody>
      </p:sp>
    </p:spTree>
    <p:extLst>
      <p:ext uri="{BB962C8B-B14F-4D97-AF65-F5344CB8AC3E}">
        <p14:creationId xmlns:p14="http://schemas.microsoft.com/office/powerpoint/2010/main" xmlns="" val="66755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9</a:t>
            </a:fld>
            <a:endParaRPr lang="en-US"/>
          </a:p>
        </p:txBody>
      </p:sp>
    </p:spTree>
    <p:extLst>
      <p:ext uri="{BB962C8B-B14F-4D97-AF65-F5344CB8AC3E}">
        <p14:creationId xmlns:p14="http://schemas.microsoft.com/office/powerpoint/2010/main" xmlns="" val="328097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8230-4FC6-4A6C-96F3-204A829C8904}" type="slidenum">
              <a:rPr lang="en-US" smtClean="0"/>
              <a:pPr/>
              <a:t>10</a:t>
            </a:fld>
            <a:endParaRPr lang="en-US"/>
          </a:p>
        </p:txBody>
      </p:sp>
    </p:spTree>
    <p:extLst>
      <p:ext uri="{BB962C8B-B14F-4D97-AF65-F5344CB8AC3E}">
        <p14:creationId xmlns:p14="http://schemas.microsoft.com/office/powerpoint/2010/main" xmlns="" val="422139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14ADEB4C-CFF5-46C4-9E41-1347A03A0CC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ADEB4C-CFF5-46C4-9E41-1347A03A0CC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8" name="Slide Number Placeholder 7"/>
          <p:cNvSpPr>
            <a:spLocks noGrp="1"/>
          </p:cNvSpPr>
          <p:nvPr>
            <p:ph type="sldNum" sz="quarter" idx="11"/>
          </p:nvPr>
        </p:nvSpPr>
        <p:spPr/>
        <p:txBody>
          <a:bodyPr/>
          <a:lstStyle/>
          <a:p>
            <a:fld id="{14ADEB4C-CFF5-46C4-9E41-1347A03A0CC0}"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BD5362-61AD-4329-B596-273976568217}" type="datetimeFigureOut">
              <a:rPr lang="en-IN" smtClean="0"/>
              <a:pPr/>
              <a:t>12-07-2019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875264" y="6422065"/>
            <a:ext cx="1016000" cy="365125"/>
          </a:xfrm>
        </p:spPr>
        <p:txBody>
          <a:bodyPr/>
          <a:lstStyle/>
          <a:p>
            <a:fld id="{14ADEB4C-CFF5-46C4-9E41-1347A03A0CC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7FBD5362-61AD-4329-B596-273976568217}" type="datetimeFigureOut">
              <a:rPr lang="en-IN" smtClean="0"/>
              <a:pPr/>
              <a:t>12-07-2019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ADEB4C-CFF5-46C4-9E41-1347A03A0CC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BD5362-61AD-4329-B596-273976568217}" type="datetimeFigureOut">
              <a:rPr lang="en-IN" smtClean="0"/>
              <a:pPr/>
              <a:t>12-07-2019</a:t>
            </a:fld>
            <a:endParaRPr lang="en-IN"/>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N"/>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4ADEB4C-CFF5-46C4-9E41-1347A03A0CC0}"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4920" y="472440"/>
            <a:ext cx="9144000" cy="2387600"/>
          </a:xfrm>
          <a:prstGeom prst="rect">
            <a:avLst/>
          </a:prstGeom>
          <a:noFill/>
        </p:spPr>
        <p:txBody>
          <a:bodyPr wrap="square" lIns="91440" tIns="45720" rIns="91440" bIns="45720" anchor="ctr">
            <a:prstTxWarp prst="textDeflateTop">
              <a:avLst/>
            </a:prstTxWarp>
            <a:spAutoFit/>
          </a:bodyPr>
          <a:lstStyle/>
          <a:p>
            <a:pPr algn="ctr"/>
            <a:r>
              <a:rPr lang="en-IN" sz="1200" dirty="0">
                <a:ln w="0"/>
                <a:solidFill>
                  <a:srgbClr val="FFC000"/>
                </a:solidFill>
                <a:effectLst>
                  <a:outerShdw blurRad="38100" dist="38100" dir="2700000" algn="tl">
                    <a:srgbClr val="000000">
                      <a:alpha val="43137"/>
                    </a:srgbClr>
                  </a:outerShdw>
                  <a:reflection blurRad="6350" stA="53000" endA="300" endPos="35500" dir="5400000" sy="-90000" algn="bl" rotWithShape="0"/>
                </a:effectLst>
              </a:rPr>
              <a:t>UNION BUDGET 2019</a:t>
            </a:r>
            <a:endParaRPr lang="en-US" sz="1200" dirty="0">
              <a:ln w="0"/>
              <a:solidFill>
                <a:srgbClr val="FFC000"/>
              </a:solidFill>
              <a:effectLst>
                <a:outerShdw blurRad="38100" dist="38100" dir="2700000" algn="tl">
                  <a:srgbClr val="000000">
                    <a:alpha val="43137"/>
                  </a:srgbClr>
                </a:outerShdw>
                <a:reflection blurRad="6350" stA="53000" endA="300" endPos="35500" dir="5400000" sy="-90000" algn="bl" rotWithShape="0"/>
              </a:effectLst>
            </a:endParaRPr>
          </a:p>
        </p:txBody>
      </p:sp>
      <p:sp>
        <p:nvSpPr>
          <p:cNvPr id="3" name="Subtitle 2"/>
          <p:cNvSpPr>
            <a:spLocks noGrp="1"/>
          </p:cNvSpPr>
          <p:nvPr>
            <p:ph type="subTitle" idx="1"/>
          </p:nvPr>
        </p:nvSpPr>
        <p:spPr>
          <a:xfrm>
            <a:off x="2560320" y="3947160"/>
            <a:ext cx="8534400" cy="1740942"/>
          </a:xfrm>
        </p:spPr>
        <p:txBody>
          <a:bodyPr>
            <a:normAutofit/>
          </a:bodyPr>
          <a:lstStyle/>
          <a:p>
            <a:r>
              <a:rPr lang="en-US" sz="3600" dirty="0">
                <a:solidFill>
                  <a:srgbClr val="FFC000"/>
                </a:solidFill>
              </a:rPr>
              <a:t>  R Krishnan , FCA, DISA</a:t>
            </a:r>
          </a:p>
        </p:txBody>
      </p:sp>
    </p:spTree>
    <p:extLst>
      <p:ext uri="{BB962C8B-B14F-4D97-AF65-F5344CB8AC3E}">
        <p14:creationId xmlns:p14="http://schemas.microsoft.com/office/powerpoint/2010/main" xmlns="" val="17546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56800" cy="1143000"/>
          </a:xfrm>
        </p:spPr>
        <p:txBody>
          <a:bodyPr>
            <a:normAutofit/>
          </a:bodyPr>
          <a:lstStyle/>
          <a:p>
            <a:pPr algn="ctr"/>
            <a:r>
              <a:rPr lang="en-US" b="1" dirty="0"/>
              <a:t>DIRECT TAX PROPOSALS</a:t>
            </a:r>
          </a:p>
        </p:txBody>
      </p:sp>
      <p:sp>
        <p:nvSpPr>
          <p:cNvPr id="3" name="Content Placeholder 2"/>
          <p:cNvSpPr>
            <a:spLocks noGrp="1"/>
          </p:cNvSpPr>
          <p:nvPr>
            <p:ph idx="1"/>
          </p:nvPr>
        </p:nvSpPr>
        <p:spPr>
          <a:xfrm>
            <a:off x="0" y="1143001"/>
            <a:ext cx="12192000" cy="5714999"/>
          </a:xfrm>
        </p:spPr>
        <p:txBody>
          <a:bodyPr>
            <a:normAutofit fontScale="77500" lnSpcReduction="20000"/>
          </a:bodyPr>
          <a:lstStyle/>
          <a:p>
            <a:pPr>
              <a:buFont typeface="Wingdings" pitchFamily="2" charset="2"/>
              <a:buChar char="Ø"/>
            </a:pPr>
            <a:r>
              <a:rPr lang="en-US" sz="4500" b="1" dirty="0"/>
              <a:t>RATES OF TAX / THRESHOLD LIMIT</a:t>
            </a:r>
          </a:p>
          <a:p>
            <a:pPr marL="36576" indent="0">
              <a:buNone/>
            </a:pPr>
            <a:r>
              <a:rPr lang="en-US" sz="4500" dirty="0"/>
              <a:t>    </a:t>
            </a:r>
            <a:r>
              <a:rPr lang="en-US" sz="3100" b="1" dirty="0"/>
              <a:t>a. Individual, HUF, AOP or BOI, Artificial Judicial Person</a:t>
            </a:r>
          </a:p>
          <a:p>
            <a:pPr marL="36576" indent="0">
              <a:buNone/>
            </a:pPr>
            <a:r>
              <a:rPr lang="en-US" dirty="0">
                <a:solidFill>
                  <a:srgbClr val="FFC000"/>
                </a:solidFill>
              </a:rPr>
              <a:t>	</a:t>
            </a:r>
            <a:endParaRPr lang="en-US" dirty="0" smtClean="0">
              <a:solidFill>
                <a:srgbClr val="FFC000"/>
              </a:solidFill>
            </a:endParaRPr>
          </a:p>
          <a:p>
            <a:pPr marL="36576" indent="0">
              <a:buNone/>
            </a:pPr>
            <a:r>
              <a:rPr lang="en-US" dirty="0">
                <a:solidFill>
                  <a:srgbClr val="FFC000"/>
                </a:solidFill>
              </a:rPr>
              <a:t>	</a:t>
            </a:r>
            <a:r>
              <a:rPr lang="en-US" dirty="0" smtClean="0">
                <a:solidFill>
                  <a:srgbClr val="FFC000"/>
                </a:solidFill>
              </a:rPr>
              <a:t>• </a:t>
            </a:r>
            <a:r>
              <a:rPr lang="en-US" dirty="0"/>
              <a:t>No change in tax slabs</a:t>
            </a:r>
            <a:r>
              <a:rPr lang="en-US" dirty="0">
                <a:solidFill>
                  <a:srgbClr val="FFC000"/>
                </a:solidFill>
              </a:rPr>
              <a:t>, basic tax rates. </a:t>
            </a:r>
            <a:r>
              <a:rPr lang="en-US" dirty="0"/>
              <a:t>Surcharge @</a:t>
            </a:r>
            <a:r>
              <a:rPr lang="en-US" dirty="0" smtClean="0"/>
              <a:t>10%</a:t>
            </a:r>
            <a:r>
              <a:rPr lang="en-US" dirty="0" smtClean="0">
                <a:solidFill>
                  <a:srgbClr val="FFC000"/>
                </a:solidFill>
              </a:rPr>
              <a:t> </a:t>
            </a:r>
            <a:r>
              <a:rPr lang="en-US" dirty="0">
                <a:solidFill>
                  <a:srgbClr val="FFC000"/>
                </a:solidFill>
              </a:rPr>
              <a:t>is applicable </a:t>
            </a:r>
            <a:r>
              <a:rPr lang="en-US" dirty="0" smtClean="0">
                <a:solidFill>
                  <a:srgbClr val="FFC000"/>
                </a:solidFill>
              </a:rPr>
              <a:t>	 	   	   where income </a:t>
            </a:r>
            <a:r>
              <a:rPr lang="en-US" dirty="0">
                <a:solidFill>
                  <a:srgbClr val="FFC000"/>
                </a:solidFill>
              </a:rPr>
              <a:t>exceeds </a:t>
            </a:r>
            <a:r>
              <a:rPr lang="en-US" dirty="0" err="1"/>
              <a:t>Rs</a:t>
            </a:r>
            <a:r>
              <a:rPr lang="en-US" dirty="0"/>
              <a:t> 50 lakhs</a:t>
            </a:r>
            <a:r>
              <a:rPr lang="en-US" dirty="0">
                <a:solidFill>
                  <a:srgbClr val="FFC000"/>
                </a:solidFill>
              </a:rPr>
              <a:t>, </a:t>
            </a:r>
            <a:r>
              <a:rPr lang="en-US" dirty="0"/>
              <a:t>@15%</a:t>
            </a:r>
            <a:r>
              <a:rPr lang="en-US" dirty="0">
                <a:solidFill>
                  <a:srgbClr val="FFC000"/>
                </a:solidFill>
              </a:rPr>
              <a:t> where income exceeds </a:t>
            </a:r>
            <a:r>
              <a:rPr lang="en-US" dirty="0" err="1"/>
              <a:t>Rs</a:t>
            </a:r>
            <a:r>
              <a:rPr lang="en-US" dirty="0"/>
              <a:t> </a:t>
            </a:r>
            <a:r>
              <a:rPr lang="en-US" dirty="0" smtClean="0"/>
              <a:t>1 </a:t>
            </a:r>
            <a:r>
              <a:rPr lang="en-US" dirty="0" err="1" smtClean="0"/>
              <a:t>crore</a:t>
            </a:r>
            <a:r>
              <a:rPr lang="en-US" dirty="0">
                <a:solidFill>
                  <a:srgbClr val="FFC000"/>
                </a:solidFill>
              </a:rPr>
              <a:t>, </a:t>
            </a:r>
            <a:r>
              <a:rPr lang="en-US" dirty="0" smtClean="0">
                <a:solidFill>
                  <a:srgbClr val="FFC000"/>
                </a:solidFill>
              </a:rPr>
              <a:t>	 	   </a:t>
            </a:r>
            <a:r>
              <a:rPr lang="en-US" dirty="0" smtClean="0"/>
              <a:t>@ 25</a:t>
            </a:r>
            <a:r>
              <a:rPr lang="en-US" dirty="0"/>
              <a:t>% </a:t>
            </a:r>
            <a:r>
              <a:rPr lang="en-US" dirty="0">
                <a:solidFill>
                  <a:srgbClr val="FFC000"/>
                </a:solidFill>
              </a:rPr>
              <a:t>where income exceeds </a:t>
            </a:r>
            <a:r>
              <a:rPr lang="en-US" dirty="0" err="1"/>
              <a:t>Rs</a:t>
            </a:r>
            <a:r>
              <a:rPr lang="en-US" dirty="0"/>
              <a:t> 2 </a:t>
            </a:r>
            <a:r>
              <a:rPr lang="en-US" dirty="0" err="1"/>
              <a:t>crores</a:t>
            </a:r>
            <a:r>
              <a:rPr lang="en-US" dirty="0">
                <a:solidFill>
                  <a:srgbClr val="FFC000"/>
                </a:solidFill>
              </a:rPr>
              <a:t> and </a:t>
            </a:r>
            <a:r>
              <a:rPr lang="en-US" dirty="0"/>
              <a:t>@ 37% </a:t>
            </a:r>
            <a:r>
              <a:rPr lang="en-US" dirty="0">
                <a:solidFill>
                  <a:srgbClr val="FFC000"/>
                </a:solidFill>
              </a:rPr>
              <a:t>where </a:t>
            </a:r>
            <a:r>
              <a:rPr lang="en-US" dirty="0" smtClean="0">
                <a:solidFill>
                  <a:srgbClr val="FFC000"/>
                </a:solidFill>
              </a:rPr>
              <a:t>	 	    	 	   income exceeds </a:t>
            </a:r>
            <a:r>
              <a:rPr lang="en-US" dirty="0" err="1" smtClean="0"/>
              <a:t>Rs</a:t>
            </a:r>
            <a:r>
              <a:rPr lang="en-US" dirty="0" smtClean="0"/>
              <a:t> </a:t>
            </a:r>
            <a:r>
              <a:rPr lang="en-US" dirty="0"/>
              <a:t>5 </a:t>
            </a:r>
            <a:r>
              <a:rPr lang="en-US" dirty="0" err="1"/>
              <a:t>crores</a:t>
            </a:r>
            <a:r>
              <a:rPr lang="en-US" dirty="0">
                <a:solidFill>
                  <a:srgbClr val="FFC000"/>
                </a:solidFill>
              </a:rPr>
              <a:t>.</a:t>
            </a:r>
          </a:p>
          <a:p>
            <a:pPr marL="36576" indent="0">
              <a:buNone/>
            </a:pPr>
            <a:endParaRPr lang="en-US" dirty="0">
              <a:solidFill>
                <a:srgbClr val="FFC000"/>
              </a:solidFill>
            </a:endParaRPr>
          </a:p>
          <a:p>
            <a:pPr marL="36576" indent="0">
              <a:buNone/>
            </a:pPr>
            <a:r>
              <a:rPr lang="en-US" dirty="0">
                <a:solidFill>
                  <a:srgbClr val="FFC000"/>
                </a:solidFill>
              </a:rPr>
              <a:t>	• </a:t>
            </a:r>
            <a:r>
              <a:rPr lang="en-US" dirty="0"/>
              <a:t>No change</a:t>
            </a:r>
            <a:r>
              <a:rPr lang="en-US" dirty="0">
                <a:solidFill>
                  <a:srgbClr val="FFC000"/>
                </a:solidFill>
              </a:rPr>
              <a:t> in </a:t>
            </a:r>
            <a:r>
              <a:rPr lang="en-US" dirty="0"/>
              <a:t>Health and Education </a:t>
            </a:r>
            <a:r>
              <a:rPr lang="en-US" dirty="0" err="1"/>
              <a:t>Cess</a:t>
            </a:r>
            <a:r>
              <a:rPr lang="en-US" dirty="0">
                <a:solidFill>
                  <a:srgbClr val="FFC000"/>
                </a:solidFill>
              </a:rPr>
              <a:t>, which is </a:t>
            </a:r>
            <a:r>
              <a:rPr lang="en-US" dirty="0"/>
              <a:t>@ 4</a:t>
            </a:r>
            <a:r>
              <a:rPr lang="en-US" dirty="0" smtClean="0"/>
              <a:t>%.</a:t>
            </a:r>
            <a:endParaRPr lang="en-US" dirty="0"/>
          </a:p>
          <a:p>
            <a:pPr marL="36576" indent="0">
              <a:buNone/>
            </a:pPr>
            <a:r>
              <a:rPr lang="en-US" dirty="0">
                <a:solidFill>
                  <a:srgbClr val="FFC000"/>
                </a:solidFill>
              </a:rPr>
              <a:t>	</a:t>
            </a:r>
          </a:p>
          <a:p>
            <a:pPr marL="36576" indent="0">
              <a:buNone/>
            </a:pPr>
            <a:r>
              <a:rPr lang="en-US" dirty="0">
                <a:solidFill>
                  <a:srgbClr val="FFC000"/>
                </a:solidFill>
              </a:rPr>
              <a:t>	• Tax rebate increased </a:t>
            </a:r>
            <a:r>
              <a:rPr lang="en-US" dirty="0"/>
              <a:t>to </a:t>
            </a:r>
            <a:r>
              <a:rPr lang="en-US" dirty="0" err="1"/>
              <a:t>Rs</a:t>
            </a:r>
            <a:r>
              <a:rPr lang="en-US" dirty="0"/>
              <a:t> 12,500</a:t>
            </a:r>
            <a:r>
              <a:rPr lang="en-US" dirty="0">
                <a:solidFill>
                  <a:srgbClr val="FFC000"/>
                </a:solidFill>
              </a:rPr>
              <a:t> for taxpayer having taxable income not 	  </a:t>
            </a:r>
            <a:r>
              <a:rPr lang="en-US" dirty="0" smtClean="0">
                <a:solidFill>
                  <a:srgbClr val="FFC000"/>
                </a:solidFill>
              </a:rPr>
              <a:t> 	 	  exceeding </a:t>
            </a:r>
            <a:r>
              <a:rPr lang="en-US" dirty="0" err="1">
                <a:solidFill>
                  <a:srgbClr val="FFC000"/>
                </a:solidFill>
              </a:rPr>
              <a:t>Rs</a:t>
            </a:r>
            <a:r>
              <a:rPr lang="en-US" dirty="0">
                <a:solidFill>
                  <a:srgbClr val="FFC000"/>
                </a:solidFill>
              </a:rPr>
              <a:t> 5 lakhs [as per Interim Budget]. Only resident individuals </a:t>
            </a:r>
            <a:r>
              <a:rPr lang="en-US" dirty="0" smtClean="0">
                <a:solidFill>
                  <a:srgbClr val="FFC000"/>
                </a:solidFill>
              </a:rPr>
              <a:t>	 	   	  having taxable </a:t>
            </a:r>
            <a:r>
              <a:rPr lang="en-US" dirty="0">
                <a:solidFill>
                  <a:srgbClr val="FFC000"/>
                </a:solidFill>
              </a:rPr>
              <a:t>income </a:t>
            </a:r>
            <a:r>
              <a:rPr lang="en-US" dirty="0" err="1">
                <a:solidFill>
                  <a:srgbClr val="FFC000"/>
                </a:solidFill>
              </a:rPr>
              <a:t>upto</a:t>
            </a:r>
            <a:r>
              <a:rPr lang="en-US" dirty="0">
                <a:solidFill>
                  <a:srgbClr val="FFC000"/>
                </a:solidFill>
              </a:rPr>
              <a:t> </a:t>
            </a:r>
            <a:r>
              <a:rPr lang="en-US" dirty="0" err="1">
                <a:solidFill>
                  <a:srgbClr val="FFC000"/>
                </a:solidFill>
              </a:rPr>
              <a:t>Rs</a:t>
            </a:r>
            <a:r>
              <a:rPr lang="en-US" dirty="0">
                <a:solidFill>
                  <a:srgbClr val="FFC000"/>
                </a:solidFill>
              </a:rPr>
              <a:t> 5 lakhs to get full tax rebate.</a:t>
            </a:r>
          </a:p>
          <a:p>
            <a:pPr marL="36576" indent="0">
              <a:buNone/>
            </a:pPr>
            <a:endParaRPr lang="en-US" dirty="0">
              <a:solidFill>
                <a:srgbClr val="FFC000"/>
              </a:solidFill>
            </a:endParaRPr>
          </a:p>
          <a:p>
            <a:pPr marL="36576" indent="0">
              <a:buNone/>
            </a:pPr>
            <a:r>
              <a:rPr lang="en-US" dirty="0">
                <a:solidFill>
                  <a:srgbClr val="FFC000"/>
                </a:solidFill>
              </a:rPr>
              <a:t>	</a:t>
            </a:r>
            <a:endParaRPr lang="en-US" dirty="0"/>
          </a:p>
        </p:txBody>
      </p:sp>
    </p:spTree>
    <p:extLst>
      <p:ext uri="{BB962C8B-B14F-4D97-AF65-F5344CB8AC3E}">
        <p14:creationId xmlns:p14="http://schemas.microsoft.com/office/powerpoint/2010/main" xmlns="" val="118034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RATES OF TAX / THRESHOLD LIMIT</a:t>
            </a:r>
            <a:br>
              <a:rPr lang="en-US" sz="4800" b="1" dirty="0"/>
            </a:br>
            <a:endParaRPr lang="en-US" dirty="0"/>
          </a:p>
        </p:txBody>
      </p:sp>
      <p:sp>
        <p:nvSpPr>
          <p:cNvPr id="3" name="Content Placeholder 2"/>
          <p:cNvSpPr>
            <a:spLocks noGrp="1"/>
          </p:cNvSpPr>
          <p:nvPr>
            <p:ph idx="1"/>
          </p:nvPr>
        </p:nvSpPr>
        <p:spPr>
          <a:xfrm>
            <a:off x="568657" y="1054290"/>
            <a:ext cx="11482316" cy="5633113"/>
          </a:xfrm>
        </p:spPr>
        <p:txBody>
          <a:bodyPr/>
          <a:lstStyle/>
          <a:p>
            <a:pPr marL="36576" indent="0">
              <a:buNone/>
            </a:pPr>
            <a:r>
              <a:rPr lang="en-US" sz="2800" b="1" dirty="0"/>
              <a:t>b. Firm and LLP</a:t>
            </a:r>
          </a:p>
          <a:p>
            <a:pPr marL="36576" indent="0">
              <a:buNone/>
            </a:pPr>
            <a:r>
              <a:rPr lang="en-US" sz="2800" b="1" dirty="0"/>
              <a:t>	</a:t>
            </a:r>
          </a:p>
          <a:p>
            <a:pPr lvl="1"/>
            <a:r>
              <a:rPr lang="en-US" sz="2400" b="1" dirty="0"/>
              <a:t>	</a:t>
            </a:r>
            <a:r>
              <a:rPr lang="en-US" sz="2400" b="1" dirty="0">
                <a:solidFill>
                  <a:srgbClr val="FFC000"/>
                </a:solidFill>
              </a:rPr>
              <a:t>No change in basic tax rate of 30% and surcharge of 12% for income  	above </a:t>
            </a:r>
            <a:r>
              <a:rPr lang="en-US" sz="2400" b="1" dirty="0" err="1">
                <a:solidFill>
                  <a:srgbClr val="FFC000"/>
                </a:solidFill>
              </a:rPr>
              <a:t>Rs</a:t>
            </a:r>
            <a:r>
              <a:rPr lang="en-US" sz="2400" b="1" dirty="0">
                <a:solidFill>
                  <a:srgbClr val="FFC000"/>
                </a:solidFill>
              </a:rPr>
              <a:t> 1 </a:t>
            </a:r>
            <a:r>
              <a:rPr lang="en-US" sz="2400" b="1" dirty="0" err="1">
                <a:solidFill>
                  <a:srgbClr val="FFC000"/>
                </a:solidFill>
              </a:rPr>
              <a:t>crore</a:t>
            </a:r>
            <a:r>
              <a:rPr lang="en-US" sz="2200" b="1" dirty="0">
                <a:solidFill>
                  <a:srgbClr val="FFC000"/>
                </a:solidFill>
              </a:rPr>
              <a:t>  </a:t>
            </a:r>
          </a:p>
          <a:p>
            <a:pPr lvl="1"/>
            <a:endParaRPr lang="en-US" sz="2200" b="1" dirty="0">
              <a:solidFill>
                <a:srgbClr val="FFC000"/>
              </a:solidFill>
            </a:endParaRPr>
          </a:p>
          <a:p>
            <a:pPr lvl="1"/>
            <a:r>
              <a:rPr lang="en-US" sz="2200" b="1" dirty="0">
                <a:solidFill>
                  <a:srgbClr val="FFC000"/>
                </a:solidFill>
              </a:rPr>
              <a:t>  </a:t>
            </a:r>
            <a:r>
              <a:rPr lang="en-US" sz="2000" b="1" dirty="0">
                <a:solidFill>
                  <a:srgbClr val="FFC000"/>
                </a:solidFill>
              </a:rPr>
              <a:t>No change in Health and Education </a:t>
            </a:r>
            <a:r>
              <a:rPr lang="en-US" sz="2000" b="1" dirty="0" err="1">
                <a:solidFill>
                  <a:srgbClr val="FFC000"/>
                </a:solidFill>
              </a:rPr>
              <a:t>Cess</a:t>
            </a:r>
            <a:r>
              <a:rPr lang="en-US" sz="2000" b="1" dirty="0">
                <a:solidFill>
                  <a:srgbClr val="FFC000"/>
                </a:solidFill>
              </a:rPr>
              <a:t>, which is @ 4%</a:t>
            </a:r>
          </a:p>
          <a:p>
            <a:pPr lvl="1"/>
            <a:endParaRPr lang="en-US" sz="2000" b="1" dirty="0">
              <a:solidFill>
                <a:srgbClr val="FFC000"/>
              </a:solidFill>
            </a:endParaRPr>
          </a:p>
          <a:p>
            <a:pPr lvl="1"/>
            <a:r>
              <a:rPr lang="en-US" sz="2000" b="1" dirty="0">
                <a:solidFill>
                  <a:srgbClr val="FFC000"/>
                </a:solidFill>
              </a:rPr>
              <a:t>  Effective Tax rates shall be as under (subject to AMT)</a:t>
            </a:r>
          </a:p>
          <a:p>
            <a:pPr marL="36576" indent="0">
              <a:buNone/>
            </a:pPr>
            <a:endParaRPr lang="en-US" b="1" dirty="0"/>
          </a:p>
          <a:p>
            <a:pPr marL="36576" indent="0">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xmlns="" val="3121741279"/>
              </p:ext>
            </p:extLst>
          </p:nvPr>
        </p:nvGraphicFramePr>
        <p:xfrm>
          <a:off x="1649863" y="4745756"/>
          <a:ext cx="8128000" cy="173736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20000"/>
                    </a:ext>
                  </a:extLst>
                </a:gridCol>
                <a:gridCol w="4064000">
                  <a:extLst>
                    <a:ext uri="{9D8B030D-6E8A-4147-A177-3AD203B41FA5}">
                      <a16:colId xmlns="" xmlns:a16="http://schemas.microsoft.com/office/drawing/2014/main" val="20001"/>
                    </a:ext>
                  </a:extLst>
                </a:gridCol>
              </a:tblGrid>
              <a:tr h="370840">
                <a:tc>
                  <a:txBody>
                    <a:bodyPr/>
                    <a:lstStyle/>
                    <a:p>
                      <a:r>
                        <a:rPr lang="en-US" sz="2400" dirty="0"/>
                        <a:t>Taxable</a:t>
                      </a:r>
                      <a:r>
                        <a:rPr lang="en-US" sz="2400" baseline="0" dirty="0"/>
                        <a:t> Income</a:t>
                      </a:r>
                      <a:endParaRPr lang="en-US" sz="2400" dirty="0"/>
                    </a:p>
                  </a:txBody>
                  <a:tcPr/>
                </a:tc>
                <a:tc>
                  <a:txBody>
                    <a:bodyPr/>
                    <a:lstStyle/>
                    <a:p>
                      <a:r>
                        <a:rPr lang="en-US" sz="2400" dirty="0"/>
                        <a:t>Tax Rates (including</a:t>
                      </a:r>
                      <a:r>
                        <a:rPr lang="en-US" sz="2400" baseline="0" dirty="0"/>
                        <a:t> surcharge &amp; </a:t>
                      </a:r>
                      <a:r>
                        <a:rPr lang="en-US" sz="2400" baseline="0" dirty="0" err="1"/>
                        <a:t>cess</a:t>
                      </a:r>
                      <a:r>
                        <a:rPr lang="en-US" sz="2400" baseline="0" dirty="0"/>
                        <a:t>)</a:t>
                      </a:r>
                      <a:endParaRPr lang="en-US" sz="2400" dirty="0"/>
                    </a:p>
                  </a:txBody>
                  <a:tcPr/>
                </a:tc>
                <a:extLst>
                  <a:ext uri="{0D108BD9-81ED-4DB2-BD59-A6C34878D82A}">
                    <a16:rowId xmlns="" xmlns:a16="http://schemas.microsoft.com/office/drawing/2014/main" val="10000"/>
                  </a:ext>
                </a:extLst>
              </a:tr>
              <a:tr h="370840">
                <a:tc>
                  <a:txBody>
                    <a:bodyPr/>
                    <a:lstStyle/>
                    <a:p>
                      <a:r>
                        <a:rPr lang="en-US" sz="2400" dirty="0" err="1"/>
                        <a:t>Upto</a:t>
                      </a:r>
                      <a:r>
                        <a:rPr lang="en-US" sz="2400" dirty="0"/>
                        <a:t> </a:t>
                      </a:r>
                      <a:r>
                        <a:rPr lang="en-US" sz="2400" dirty="0" err="1"/>
                        <a:t>Rs</a:t>
                      </a:r>
                      <a:r>
                        <a:rPr lang="en-US" sz="2400" dirty="0"/>
                        <a:t> 1 </a:t>
                      </a:r>
                      <a:r>
                        <a:rPr lang="en-US" sz="2400" dirty="0" err="1"/>
                        <a:t>Crore</a:t>
                      </a:r>
                      <a:endParaRPr lang="en-US" sz="2400" dirty="0"/>
                    </a:p>
                  </a:txBody>
                  <a:tcPr/>
                </a:tc>
                <a:tc>
                  <a:txBody>
                    <a:bodyPr/>
                    <a:lstStyle/>
                    <a:p>
                      <a:pPr algn="ctr"/>
                      <a:r>
                        <a:rPr lang="en-US" sz="2400" dirty="0"/>
                        <a:t>31.20%</a:t>
                      </a:r>
                    </a:p>
                  </a:txBody>
                  <a:tcPr/>
                </a:tc>
                <a:extLst>
                  <a:ext uri="{0D108BD9-81ED-4DB2-BD59-A6C34878D82A}">
                    <a16:rowId xmlns="" xmlns:a16="http://schemas.microsoft.com/office/drawing/2014/main" val="10001"/>
                  </a:ext>
                </a:extLst>
              </a:tr>
              <a:tr h="370840">
                <a:tc>
                  <a:txBody>
                    <a:bodyPr/>
                    <a:lstStyle/>
                    <a:p>
                      <a:r>
                        <a:rPr lang="en-US" sz="2400" dirty="0"/>
                        <a:t>Above </a:t>
                      </a:r>
                      <a:r>
                        <a:rPr lang="en-US" sz="2400" dirty="0" err="1"/>
                        <a:t>Rs</a:t>
                      </a:r>
                      <a:r>
                        <a:rPr lang="en-US" sz="2400" dirty="0"/>
                        <a:t> 1 </a:t>
                      </a:r>
                      <a:r>
                        <a:rPr lang="en-US" sz="2400" dirty="0" err="1"/>
                        <a:t>Crore</a:t>
                      </a:r>
                      <a:endParaRPr lang="en-US" sz="2400" dirty="0"/>
                    </a:p>
                  </a:txBody>
                  <a:tcPr/>
                </a:tc>
                <a:tc>
                  <a:txBody>
                    <a:bodyPr/>
                    <a:lstStyle/>
                    <a:p>
                      <a:pPr algn="ctr"/>
                      <a:r>
                        <a:rPr lang="en-US" sz="2400" dirty="0"/>
                        <a:t>34.94%</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78952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41" y="0"/>
            <a:ext cx="9956800" cy="1143000"/>
          </a:xfrm>
        </p:spPr>
        <p:txBody>
          <a:bodyPr>
            <a:normAutofit/>
          </a:bodyPr>
          <a:lstStyle/>
          <a:p>
            <a:r>
              <a:rPr lang="en-IN" b="1" dirty="0"/>
              <a:t>New Sections Inserted:</a:t>
            </a:r>
          </a:p>
        </p:txBody>
      </p:sp>
      <p:sp>
        <p:nvSpPr>
          <p:cNvPr id="3" name="Content Placeholder 2"/>
          <p:cNvSpPr>
            <a:spLocks noGrp="1"/>
          </p:cNvSpPr>
          <p:nvPr>
            <p:ph idx="1"/>
          </p:nvPr>
        </p:nvSpPr>
        <p:spPr>
          <a:xfrm>
            <a:off x="464249" y="1567053"/>
            <a:ext cx="5769305" cy="5024815"/>
          </a:xfrm>
        </p:spPr>
        <p:txBody>
          <a:bodyPr/>
          <a:lstStyle/>
          <a:p>
            <a:r>
              <a:rPr lang="en-IN" dirty="0"/>
              <a:t>Sections 80EEA and 80EEB.</a:t>
            </a:r>
          </a:p>
          <a:p>
            <a:endParaRPr lang="en-IN" dirty="0"/>
          </a:p>
          <a:p>
            <a:r>
              <a:rPr lang="en-IN" dirty="0"/>
              <a:t>Sections 194M and 194N.</a:t>
            </a:r>
          </a:p>
          <a:p>
            <a:endParaRPr lang="en-IN" dirty="0"/>
          </a:p>
          <a:p>
            <a:r>
              <a:rPr lang="en-IN" dirty="0"/>
              <a:t>Section 269SU.</a:t>
            </a:r>
          </a:p>
          <a:p>
            <a:endParaRPr lang="en-IN" dirty="0"/>
          </a:p>
          <a:p>
            <a:r>
              <a:rPr lang="en-IN" dirty="0"/>
              <a:t>Section 271DB</a:t>
            </a:r>
          </a:p>
          <a:p>
            <a:endParaRPr lang="en-IN" dirty="0"/>
          </a:p>
          <a:p>
            <a:pPr marL="36576" indent="0">
              <a:buNone/>
            </a:pPr>
            <a:endParaRPr lang="en-IN" dirty="0"/>
          </a:p>
        </p:txBody>
      </p:sp>
      <p:grpSp>
        <p:nvGrpSpPr>
          <p:cNvPr id="32" name="Group 31"/>
          <p:cNvGrpSpPr/>
          <p:nvPr/>
        </p:nvGrpSpPr>
        <p:grpSpPr>
          <a:xfrm>
            <a:off x="6693255" y="1230735"/>
            <a:ext cx="5403334" cy="5016074"/>
            <a:chOff x="3322637" y="1295400"/>
            <a:chExt cx="5765800" cy="5049838"/>
          </a:xfrm>
        </p:grpSpPr>
        <p:sp>
          <p:nvSpPr>
            <p:cNvPr id="33" name="Freeform 7"/>
            <p:cNvSpPr>
              <a:spLocks/>
            </p:cNvSpPr>
            <p:nvPr/>
          </p:nvSpPr>
          <p:spPr bwMode="auto">
            <a:xfrm>
              <a:off x="4951412" y="3049587"/>
              <a:ext cx="1238250" cy="1184275"/>
            </a:xfrm>
            <a:custGeom>
              <a:avLst/>
              <a:gdLst/>
              <a:ahLst/>
              <a:cxnLst>
                <a:cxn ang="0">
                  <a:pos x="98" y="0"/>
                </a:cxn>
                <a:cxn ang="0">
                  <a:pos x="138" y="58"/>
                </a:cxn>
                <a:cxn ang="0">
                  <a:pos x="180" y="109"/>
                </a:cxn>
                <a:cxn ang="0">
                  <a:pos x="224" y="157"/>
                </a:cxn>
                <a:cxn ang="0">
                  <a:pos x="270" y="200"/>
                </a:cxn>
                <a:cxn ang="0">
                  <a:pos x="317" y="237"/>
                </a:cxn>
                <a:cxn ang="0">
                  <a:pos x="365" y="272"/>
                </a:cxn>
                <a:cxn ang="0">
                  <a:pos x="413" y="301"/>
                </a:cxn>
                <a:cxn ang="0">
                  <a:pos x="460" y="328"/>
                </a:cxn>
                <a:cxn ang="0">
                  <a:pos x="507" y="350"/>
                </a:cxn>
                <a:cxn ang="0">
                  <a:pos x="551" y="370"/>
                </a:cxn>
                <a:cxn ang="0">
                  <a:pos x="592" y="386"/>
                </a:cxn>
                <a:cxn ang="0">
                  <a:pos x="632" y="399"/>
                </a:cxn>
                <a:cxn ang="0">
                  <a:pos x="667" y="411"/>
                </a:cxn>
                <a:cxn ang="0">
                  <a:pos x="699" y="419"/>
                </a:cxn>
                <a:cxn ang="0">
                  <a:pos x="727" y="426"/>
                </a:cxn>
                <a:cxn ang="0">
                  <a:pos x="776" y="436"/>
                </a:cxn>
                <a:cxn ang="0">
                  <a:pos x="780" y="436"/>
                </a:cxn>
                <a:cxn ang="0">
                  <a:pos x="738" y="746"/>
                </a:cxn>
                <a:cxn ang="0">
                  <a:pos x="671" y="717"/>
                </a:cxn>
                <a:cxn ang="0">
                  <a:pos x="608" y="686"/>
                </a:cxn>
                <a:cxn ang="0">
                  <a:pos x="547" y="652"/>
                </a:cxn>
                <a:cxn ang="0">
                  <a:pos x="491" y="616"/>
                </a:cxn>
                <a:cxn ang="0">
                  <a:pos x="437" y="578"/>
                </a:cxn>
                <a:cxn ang="0">
                  <a:pos x="388" y="538"/>
                </a:cxn>
                <a:cxn ang="0">
                  <a:pos x="341" y="499"/>
                </a:cxn>
                <a:cxn ang="0">
                  <a:pos x="298" y="457"/>
                </a:cxn>
                <a:cxn ang="0">
                  <a:pos x="258" y="416"/>
                </a:cxn>
                <a:cxn ang="0">
                  <a:pos x="221" y="375"/>
                </a:cxn>
                <a:cxn ang="0">
                  <a:pos x="187" y="334"/>
                </a:cxn>
                <a:cxn ang="0">
                  <a:pos x="156" y="295"/>
                </a:cxn>
                <a:cxn ang="0">
                  <a:pos x="128" y="256"/>
                </a:cxn>
                <a:cxn ang="0">
                  <a:pos x="104" y="220"/>
                </a:cxn>
                <a:cxn ang="0">
                  <a:pos x="80" y="185"/>
                </a:cxn>
                <a:cxn ang="0">
                  <a:pos x="62" y="153"/>
                </a:cxn>
                <a:cxn ang="0">
                  <a:pos x="45" y="125"/>
                </a:cxn>
                <a:cxn ang="0">
                  <a:pos x="31" y="99"/>
                </a:cxn>
                <a:cxn ang="0">
                  <a:pos x="5" y="46"/>
                </a:cxn>
                <a:cxn ang="0">
                  <a:pos x="1" y="39"/>
                </a:cxn>
                <a:cxn ang="0">
                  <a:pos x="0" y="35"/>
                </a:cxn>
                <a:cxn ang="0">
                  <a:pos x="98" y="0"/>
                </a:cxn>
              </a:cxnLst>
              <a:rect l="0" t="0" r="r" b="b"/>
              <a:pathLst>
                <a:path w="780" h="746">
                  <a:moveTo>
                    <a:pt x="98" y="0"/>
                  </a:moveTo>
                  <a:lnTo>
                    <a:pt x="138" y="58"/>
                  </a:lnTo>
                  <a:lnTo>
                    <a:pt x="180" y="109"/>
                  </a:lnTo>
                  <a:lnTo>
                    <a:pt x="224" y="157"/>
                  </a:lnTo>
                  <a:lnTo>
                    <a:pt x="270" y="200"/>
                  </a:lnTo>
                  <a:lnTo>
                    <a:pt x="317" y="237"/>
                  </a:lnTo>
                  <a:lnTo>
                    <a:pt x="365" y="272"/>
                  </a:lnTo>
                  <a:lnTo>
                    <a:pt x="413" y="301"/>
                  </a:lnTo>
                  <a:lnTo>
                    <a:pt x="460" y="328"/>
                  </a:lnTo>
                  <a:lnTo>
                    <a:pt x="507" y="350"/>
                  </a:lnTo>
                  <a:lnTo>
                    <a:pt x="551" y="370"/>
                  </a:lnTo>
                  <a:lnTo>
                    <a:pt x="592" y="386"/>
                  </a:lnTo>
                  <a:lnTo>
                    <a:pt x="632" y="399"/>
                  </a:lnTo>
                  <a:lnTo>
                    <a:pt x="667" y="411"/>
                  </a:lnTo>
                  <a:lnTo>
                    <a:pt x="699" y="419"/>
                  </a:lnTo>
                  <a:lnTo>
                    <a:pt x="727" y="426"/>
                  </a:lnTo>
                  <a:lnTo>
                    <a:pt x="776" y="436"/>
                  </a:lnTo>
                  <a:lnTo>
                    <a:pt x="780" y="436"/>
                  </a:lnTo>
                  <a:lnTo>
                    <a:pt x="738" y="746"/>
                  </a:lnTo>
                  <a:lnTo>
                    <a:pt x="671" y="717"/>
                  </a:lnTo>
                  <a:lnTo>
                    <a:pt x="608" y="686"/>
                  </a:lnTo>
                  <a:lnTo>
                    <a:pt x="547" y="652"/>
                  </a:lnTo>
                  <a:lnTo>
                    <a:pt x="491" y="616"/>
                  </a:lnTo>
                  <a:lnTo>
                    <a:pt x="437" y="578"/>
                  </a:lnTo>
                  <a:lnTo>
                    <a:pt x="388" y="538"/>
                  </a:lnTo>
                  <a:lnTo>
                    <a:pt x="341" y="499"/>
                  </a:lnTo>
                  <a:lnTo>
                    <a:pt x="298" y="457"/>
                  </a:lnTo>
                  <a:lnTo>
                    <a:pt x="258" y="416"/>
                  </a:lnTo>
                  <a:lnTo>
                    <a:pt x="221" y="375"/>
                  </a:lnTo>
                  <a:lnTo>
                    <a:pt x="187" y="334"/>
                  </a:lnTo>
                  <a:lnTo>
                    <a:pt x="156" y="295"/>
                  </a:lnTo>
                  <a:lnTo>
                    <a:pt x="128" y="256"/>
                  </a:lnTo>
                  <a:lnTo>
                    <a:pt x="104" y="220"/>
                  </a:lnTo>
                  <a:lnTo>
                    <a:pt x="80" y="185"/>
                  </a:lnTo>
                  <a:lnTo>
                    <a:pt x="62" y="153"/>
                  </a:lnTo>
                  <a:lnTo>
                    <a:pt x="45" y="125"/>
                  </a:lnTo>
                  <a:lnTo>
                    <a:pt x="31" y="99"/>
                  </a:lnTo>
                  <a:lnTo>
                    <a:pt x="5" y="46"/>
                  </a:lnTo>
                  <a:lnTo>
                    <a:pt x="1" y="39"/>
                  </a:lnTo>
                  <a:lnTo>
                    <a:pt x="0" y="35"/>
                  </a:lnTo>
                  <a:lnTo>
                    <a:pt x="98" y="0"/>
                  </a:lnTo>
                  <a:close/>
                </a:path>
              </a:pathLst>
            </a:cu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5486400" y="2692400"/>
              <a:ext cx="1270000" cy="3652838"/>
            </a:xfrm>
            <a:custGeom>
              <a:avLst/>
              <a:gdLst/>
              <a:ahLst/>
              <a:cxnLst>
                <a:cxn ang="0">
                  <a:pos x="780" y="71"/>
                </a:cxn>
                <a:cxn ang="0">
                  <a:pos x="712" y="235"/>
                </a:cxn>
                <a:cxn ang="0">
                  <a:pos x="662" y="405"/>
                </a:cxn>
                <a:cxn ang="0">
                  <a:pos x="625" y="578"/>
                </a:cxn>
                <a:cxn ang="0">
                  <a:pos x="601" y="752"/>
                </a:cxn>
                <a:cxn ang="0">
                  <a:pos x="590" y="926"/>
                </a:cxn>
                <a:cxn ang="0">
                  <a:pos x="589" y="1097"/>
                </a:cxn>
                <a:cxn ang="0">
                  <a:pos x="596" y="1263"/>
                </a:cxn>
                <a:cxn ang="0">
                  <a:pos x="610" y="1424"/>
                </a:cxn>
                <a:cxn ang="0">
                  <a:pos x="630" y="1578"/>
                </a:cxn>
                <a:cxn ang="0">
                  <a:pos x="653" y="1720"/>
                </a:cxn>
                <a:cxn ang="0">
                  <a:pos x="679" y="1852"/>
                </a:cxn>
                <a:cxn ang="0">
                  <a:pos x="706" y="1970"/>
                </a:cxn>
                <a:cxn ang="0">
                  <a:pos x="732" y="2074"/>
                </a:cxn>
                <a:cxn ang="0">
                  <a:pos x="755" y="2160"/>
                </a:cxn>
                <a:cxn ang="0">
                  <a:pos x="776" y="2227"/>
                </a:cxn>
                <a:cxn ang="0">
                  <a:pos x="792" y="2274"/>
                </a:cxn>
                <a:cxn ang="0">
                  <a:pos x="799" y="2298"/>
                </a:cxn>
                <a:cxn ang="0">
                  <a:pos x="0" y="2287"/>
                </a:cxn>
                <a:cxn ang="0">
                  <a:pos x="11" y="2069"/>
                </a:cxn>
                <a:cxn ang="0">
                  <a:pos x="34" y="1856"/>
                </a:cxn>
                <a:cxn ang="0">
                  <a:pos x="66" y="1649"/>
                </a:cxn>
                <a:cxn ang="0">
                  <a:pos x="107" y="1450"/>
                </a:cxn>
                <a:cxn ang="0">
                  <a:pos x="154" y="1260"/>
                </a:cxn>
                <a:cxn ang="0">
                  <a:pos x="207" y="1078"/>
                </a:cxn>
                <a:cxn ang="0">
                  <a:pos x="263" y="908"/>
                </a:cxn>
                <a:cxn ang="0">
                  <a:pos x="322" y="749"/>
                </a:cxn>
                <a:cxn ang="0">
                  <a:pos x="381" y="602"/>
                </a:cxn>
                <a:cxn ang="0">
                  <a:pos x="438" y="469"/>
                </a:cxn>
                <a:cxn ang="0">
                  <a:pos x="493" y="351"/>
                </a:cxn>
                <a:cxn ang="0">
                  <a:pos x="544" y="248"/>
                </a:cxn>
                <a:cxn ang="0">
                  <a:pos x="589" y="161"/>
                </a:cxn>
                <a:cxn ang="0">
                  <a:pos x="628" y="93"/>
                </a:cxn>
                <a:cxn ang="0">
                  <a:pos x="656" y="42"/>
                </a:cxn>
                <a:cxn ang="0">
                  <a:pos x="675" y="11"/>
                </a:cxn>
                <a:cxn ang="0">
                  <a:pos x="682" y="0"/>
                </a:cxn>
              </a:cxnLst>
              <a:rect l="0" t="0" r="r" b="b"/>
              <a:pathLst>
                <a:path w="800" h="2301">
                  <a:moveTo>
                    <a:pt x="682" y="0"/>
                  </a:moveTo>
                  <a:lnTo>
                    <a:pt x="780" y="71"/>
                  </a:lnTo>
                  <a:lnTo>
                    <a:pt x="744" y="152"/>
                  </a:lnTo>
                  <a:lnTo>
                    <a:pt x="712" y="235"/>
                  </a:lnTo>
                  <a:lnTo>
                    <a:pt x="685" y="320"/>
                  </a:lnTo>
                  <a:lnTo>
                    <a:pt x="662" y="405"/>
                  </a:lnTo>
                  <a:lnTo>
                    <a:pt x="641" y="491"/>
                  </a:lnTo>
                  <a:lnTo>
                    <a:pt x="625" y="578"/>
                  </a:lnTo>
                  <a:lnTo>
                    <a:pt x="612" y="665"/>
                  </a:lnTo>
                  <a:lnTo>
                    <a:pt x="601" y="752"/>
                  </a:lnTo>
                  <a:lnTo>
                    <a:pt x="595" y="839"/>
                  </a:lnTo>
                  <a:lnTo>
                    <a:pt x="590" y="926"/>
                  </a:lnTo>
                  <a:lnTo>
                    <a:pt x="588" y="1012"/>
                  </a:lnTo>
                  <a:lnTo>
                    <a:pt x="589" y="1097"/>
                  </a:lnTo>
                  <a:lnTo>
                    <a:pt x="591" y="1180"/>
                  </a:lnTo>
                  <a:lnTo>
                    <a:pt x="596" y="1263"/>
                  </a:lnTo>
                  <a:lnTo>
                    <a:pt x="602" y="1345"/>
                  </a:lnTo>
                  <a:lnTo>
                    <a:pt x="610" y="1424"/>
                  </a:lnTo>
                  <a:lnTo>
                    <a:pt x="619" y="1501"/>
                  </a:lnTo>
                  <a:lnTo>
                    <a:pt x="630" y="1578"/>
                  </a:lnTo>
                  <a:lnTo>
                    <a:pt x="641" y="1650"/>
                  </a:lnTo>
                  <a:lnTo>
                    <a:pt x="653" y="1720"/>
                  </a:lnTo>
                  <a:lnTo>
                    <a:pt x="666" y="1787"/>
                  </a:lnTo>
                  <a:lnTo>
                    <a:pt x="679" y="1852"/>
                  </a:lnTo>
                  <a:lnTo>
                    <a:pt x="693" y="1913"/>
                  </a:lnTo>
                  <a:lnTo>
                    <a:pt x="706" y="1970"/>
                  </a:lnTo>
                  <a:lnTo>
                    <a:pt x="719" y="2024"/>
                  </a:lnTo>
                  <a:lnTo>
                    <a:pt x="732" y="2074"/>
                  </a:lnTo>
                  <a:lnTo>
                    <a:pt x="744" y="2119"/>
                  </a:lnTo>
                  <a:lnTo>
                    <a:pt x="755" y="2160"/>
                  </a:lnTo>
                  <a:lnTo>
                    <a:pt x="766" y="2196"/>
                  </a:lnTo>
                  <a:lnTo>
                    <a:pt x="776" y="2227"/>
                  </a:lnTo>
                  <a:lnTo>
                    <a:pt x="784" y="2253"/>
                  </a:lnTo>
                  <a:lnTo>
                    <a:pt x="792" y="2274"/>
                  </a:lnTo>
                  <a:lnTo>
                    <a:pt x="796" y="2289"/>
                  </a:lnTo>
                  <a:lnTo>
                    <a:pt x="799" y="2298"/>
                  </a:lnTo>
                  <a:lnTo>
                    <a:pt x="800" y="2301"/>
                  </a:lnTo>
                  <a:lnTo>
                    <a:pt x="0" y="2287"/>
                  </a:lnTo>
                  <a:lnTo>
                    <a:pt x="4" y="2177"/>
                  </a:lnTo>
                  <a:lnTo>
                    <a:pt x="11" y="2069"/>
                  </a:lnTo>
                  <a:lnTo>
                    <a:pt x="21" y="1962"/>
                  </a:lnTo>
                  <a:lnTo>
                    <a:pt x="34" y="1856"/>
                  </a:lnTo>
                  <a:lnTo>
                    <a:pt x="48" y="1751"/>
                  </a:lnTo>
                  <a:lnTo>
                    <a:pt x="66" y="1649"/>
                  </a:lnTo>
                  <a:lnTo>
                    <a:pt x="86" y="1548"/>
                  </a:lnTo>
                  <a:lnTo>
                    <a:pt x="107" y="1450"/>
                  </a:lnTo>
                  <a:lnTo>
                    <a:pt x="130" y="1354"/>
                  </a:lnTo>
                  <a:lnTo>
                    <a:pt x="154" y="1260"/>
                  </a:lnTo>
                  <a:lnTo>
                    <a:pt x="181" y="1167"/>
                  </a:lnTo>
                  <a:lnTo>
                    <a:pt x="207" y="1078"/>
                  </a:lnTo>
                  <a:lnTo>
                    <a:pt x="235" y="992"/>
                  </a:lnTo>
                  <a:lnTo>
                    <a:pt x="263" y="908"/>
                  </a:lnTo>
                  <a:lnTo>
                    <a:pt x="292" y="826"/>
                  </a:lnTo>
                  <a:lnTo>
                    <a:pt x="322" y="749"/>
                  </a:lnTo>
                  <a:lnTo>
                    <a:pt x="351" y="674"/>
                  </a:lnTo>
                  <a:lnTo>
                    <a:pt x="381" y="602"/>
                  </a:lnTo>
                  <a:lnTo>
                    <a:pt x="410" y="534"/>
                  </a:lnTo>
                  <a:lnTo>
                    <a:pt x="438" y="469"/>
                  </a:lnTo>
                  <a:lnTo>
                    <a:pt x="466" y="408"/>
                  </a:lnTo>
                  <a:lnTo>
                    <a:pt x="493" y="351"/>
                  </a:lnTo>
                  <a:lnTo>
                    <a:pt x="520" y="297"/>
                  </a:lnTo>
                  <a:lnTo>
                    <a:pt x="544" y="248"/>
                  </a:lnTo>
                  <a:lnTo>
                    <a:pt x="568" y="202"/>
                  </a:lnTo>
                  <a:lnTo>
                    <a:pt x="589" y="161"/>
                  </a:lnTo>
                  <a:lnTo>
                    <a:pt x="610" y="125"/>
                  </a:lnTo>
                  <a:lnTo>
                    <a:pt x="628" y="93"/>
                  </a:lnTo>
                  <a:lnTo>
                    <a:pt x="643" y="64"/>
                  </a:lnTo>
                  <a:lnTo>
                    <a:pt x="656" y="42"/>
                  </a:lnTo>
                  <a:lnTo>
                    <a:pt x="667" y="23"/>
                  </a:lnTo>
                  <a:lnTo>
                    <a:pt x="675" y="11"/>
                  </a:lnTo>
                  <a:lnTo>
                    <a:pt x="679" y="2"/>
                  </a:lnTo>
                  <a:lnTo>
                    <a:pt x="682" y="0"/>
                  </a:lnTo>
                  <a:close/>
                </a:path>
              </a:pathLst>
            </a:cu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p:nvSpPr>
          <p:spPr bwMode="auto">
            <a:xfrm>
              <a:off x="3579812" y="3863975"/>
              <a:ext cx="1873250" cy="866775"/>
            </a:xfrm>
            <a:custGeom>
              <a:avLst/>
              <a:gdLst/>
              <a:ahLst/>
              <a:cxnLst>
                <a:cxn ang="0">
                  <a:pos x="646" y="1"/>
                </a:cxn>
                <a:cxn ang="0">
                  <a:pos x="735" y="10"/>
                </a:cxn>
                <a:cxn ang="0">
                  <a:pos x="820" y="27"/>
                </a:cxn>
                <a:cxn ang="0">
                  <a:pos x="899" y="49"/>
                </a:cxn>
                <a:cxn ang="0">
                  <a:pos x="972" y="74"/>
                </a:cxn>
                <a:cxn ang="0">
                  <a:pos x="1036" y="101"/>
                </a:cxn>
                <a:cxn ang="0">
                  <a:pos x="1090" y="126"/>
                </a:cxn>
                <a:cxn ang="0">
                  <a:pos x="1133" y="149"/>
                </a:cxn>
                <a:cxn ang="0">
                  <a:pos x="1162" y="166"/>
                </a:cxn>
                <a:cxn ang="0">
                  <a:pos x="1178" y="176"/>
                </a:cxn>
                <a:cxn ang="0">
                  <a:pos x="1136" y="238"/>
                </a:cxn>
                <a:cxn ang="0">
                  <a:pos x="1045" y="341"/>
                </a:cxn>
                <a:cxn ang="0">
                  <a:pos x="948" y="419"/>
                </a:cxn>
                <a:cxn ang="0">
                  <a:pos x="846" y="478"/>
                </a:cxn>
                <a:cxn ang="0">
                  <a:pos x="745" y="515"/>
                </a:cxn>
                <a:cxn ang="0">
                  <a:pos x="644" y="537"/>
                </a:cxn>
                <a:cxn ang="0">
                  <a:pos x="544" y="546"/>
                </a:cxn>
                <a:cxn ang="0">
                  <a:pos x="447" y="542"/>
                </a:cxn>
                <a:cxn ang="0">
                  <a:pos x="357" y="530"/>
                </a:cxn>
                <a:cxn ang="0">
                  <a:pos x="272" y="511"/>
                </a:cxn>
                <a:cxn ang="0">
                  <a:pos x="196" y="488"/>
                </a:cxn>
                <a:cxn ang="0">
                  <a:pos x="130" y="463"/>
                </a:cxn>
                <a:cxn ang="0">
                  <a:pos x="75" y="440"/>
                </a:cxn>
                <a:cxn ang="0">
                  <a:pos x="34" y="420"/>
                </a:cxn>
                <a:cxn ang="0">
                  <a:pos x="9" y="407"/>
                </a:cxn>
                <a:cxn ang="0">
                  <a:pos x="0" y="402"/>
                </a:cxn>
                <a:cxn ang="0">
                  <a:pos x="72" y="283"/>
                </a:cxn>
                <a:cxn ang="0">
                  <a:pos x="151" y="188"/>
                </a:cxn>
                <a:cxn ang="0">
                  <a:pos x="235" y="115"/>
                </a:cxn>
                <a:cxn ang="0">
                  <a:pos x="325" y="62"/>
                </a:cxn>
                <a:cxn ang="0">
                  <a:pos x="416" y="27"/>
                </a:cxn>
                <a:cxn ang="0">
                  <a:pos x="508" y="7"/>
                </a:cxn>
                <a:cxn ang="0">
                  <a:pos x="601" y="0"/>
                </a:cxn>
              </a:cxnLst>
              <a:rect l="0" t="0" r="r" b="b"/>
              <a:pathLst>
                <a:path w="1180" h="546">
                  <a:moveTo>
                    <a:pt x="601" y="0"/>
                  </a:moveTo>
                  <a:lnTo>
                    <a:pt x="646" y="1"/>
                  </a:lnTo>
                  <a:lnTo>
                    <a:pt x="691" y="5"/>
                  </a:lnTo>
                  <a:lnTo>
                    <a:pt x="735" y="10"/>
                  </a:lnTo>
                  <a:lnTo>
                    <a:pt x="778" y="17"/>
                  </a:lnTo>
                  <a:lnTo>
                    <a:pt x="820" y="27"/>
                  </a:lnTo>
                  <a:lnTo>
                    <a:pt x="860" y="37"/>
                  </a:lnTo>
                  <a:lnTo>
                    <a:pt x="899" y="49"/>
                  </a:lnTo>
                  <a:lnTo>
                    <a:pt x="937" y="61"/>
                  </a:lnTo>
                  <a:lnTo>
                    <a:pt x="972" y="74"/>
                  </a:lnTo>
                  <a:lnTo>
                    <a:pt x="1005" y="87"/>
                  </a:lnTo>
                  <a:lnTo>
                    <a:pt x="1036" y="101"/>
                  </a:lnTo>
                  <a:lnTo>
                    <a:pt x="1063" y="114"/>
                  </a:lnTo>
                  <a:lnTo>
                    <a:pt x="1090" y="126"/>
                  </a:lnTo>
                  <a:lnTo>
                    <a:pt x="1113" y="138"/>
                  </a:lnTo>
                  <a:lnTo>
                    <a:pt x="1133" y="149"/>
                  </a:lnTo>
                  <a:lnTo>
                    <a:pt x="1149" y="158"/>
                  </a:lnTo>
                  <a:lnTo>
                    <a:pt x="1162" y="166"/>
                  </a:lnTo>
                  <a:lnTo>
                    <a:pt x="1172" y="171"/>
                  </a:lnTo>
                  <a:lnTo>
                    <a:pt x="1178" y="176"/>
                  </a:lnTo>
                  <a:lnTo>
                    <a:pt x="1180" y="177"/>
                  </a:lnTo>
                  <a:lnTo>
                    <a:pt x="1136" y="238"/>
                  </a:lnTo>
                  <a:lnTo>
                    <a:pt x="1091" y="292"/>
                  </a:lnTo>
                  <a:lnTo>
                    <a:pt x="1045" y="341"/>
                  </a:lnTo>
                  <a:lnTo>
                    <a:pt x="996" y="383"/>
                  </a:lnTo>
                  <a:lnTo>
                    <a:pt x="948" y="419"/>
                  </a:lnTo>
                  <a:lnTo>
                    <a:pt x="897" y="451"/>
                  </a:lnTo>
                  <a:lnTo>
                    <a:pt x="846" y="478"/>
                  </a:lnTo>
                  <a:lnTo>
                    <a:pt x="796" y="499"/>
                  </a:lnTo>
                  <a:lnTo>
                    <a:pt x="745" y="515"/>
                  </a:lnTo>
                  <a:lnTo>
                    <a:pt x="695" y="529"/>
                  </a:lnTo>
                  <a:lnTo>
                    <a:pt x="644" y="537"/>
                  </a:lnTo>
                  <a:lnTo>
                    <a:pt x="593" y="543"/>
                  </a:lnTo>
                  <a:lnTo>
                    <a:pt x="544" y="546"/>
                  </a:lnTo>
                  <a:lnTo>
                    <a:pt x="495" y="545"/>
                  </a:lnTo>
                  <a:lnTo>
                    <a:pt x="447" y="542"/>
                  </a:lnTo>
                  <a:lnTo>
                    <a:pt x="401" y="537"/>
                  </a:lnTo>
                  <a:lnTo>
                    <a:pt x="357" y="530"/>
                  </a:lnTo>
                  <a:lnTo>
                    <a:pt x="313" y="521"/>
                  </a:lnTo>
                  <a:lnTo>
                    <a:pt x="272" y="511"/>
                  </a:lnTo>
                  <a:lnTo>
                    <a:pt x="232" y="500"/>
                  </a:lnTo>
                  <a:lnTo>
                    <a:pt x="196" y="488"/>
                  </a:lnTo>
                  <a:lnTo>
                    <a:pt x="161" y="476"/>
                  </a:lnTo>
                  <a:lnTo>
                    <a:pt x="130" y="463"/>
                  </a:lnTo>
                  <a:lnTo>
                    <a:pt x="101" y="451"/>
                  </a:lnTo>
                  <a:lnTo>
                    <a:pt x="75" y="440"/>
                  </a:lnTo>
                  <a:lnTo>
                    <a:pt x="53" y="429"/>
                  </a:lnTo>
                  <a:lnTo>
                    <a:pt x="34" y="420"/>
                  </a:lnTo>
                  <a:lnTo>
                    <a:pt x="20" y="413"/>
                  </a:lnTo>
                  <a:lnTo>
                    <a:pt x="9" y="407"/>
                  </a:lnTo>
                  <a:lnTo>
                    <a:pt x="2" y="403"/>
                  </a:lnTo>
                  <a:lnTo>
                    <a:pt x="0" y="402"/>
                  </a:lnTo>
                  <a:lnTo>
                    <a:pt x="35" y="339"/>
                  </a:lnTo>
                  <a:lnTo>
                    <a:pt x="72" y="283"/>
                  </a:lnTo>
                  <a:lnTo>
                    <a:pt x="111" y="233"/>
                  </a:lnTo>
                  <a:lnTo>
                    <a:pt x="151" y="188"/>
                  </a:lnTo>
                  <a:lnTo>
                    <a:pt x="193" y="149"/>
                  </a:lnTo>
                  <a:lnTo>
                    <a:pt x="235" y="115"/>
                  </a:lnTo>
                  <a:lnTo>
                    <a:pt x="279" y="86"/>
                  </a:lnTo>
                  <a:lnTo>
                    <a:pt x="325" y="62"/>
                  </a:lnTo>
                  <a:lnTo>
                    <a:pt x="370" y="42"/>
                  </a:lnTo>
                  <a:lnTo>
                    <a:pt x="416" y="27"/>
                  </a:lnTo>
                  <a:lnTo>
                    <a:pt x="462" y="16"/>
                  </a:lnTo>
                  <a:lnTo>
                    <a:pt x="508" y="7"/>
                  </a:lnTo>
                  <a:lnTo>
                    <a:pt x="555" y="2"/>
                  </a:lnTo>
                  <a:lnTo>
                    <a:pt x="601"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9"/>
            <p:cNvSpPr>
              <a:spLocks/>
            </p:cNvSpPr>
            <p:nvPr/>
          </p:nvSpPr>
          <p:spPr bwMode="auto">
            <a:xfrm>
              <a:off x="3322637" y="2901950"/>
              <a:ext cx="1527175" cy="722313"/>
            </a:xfrm>
            <a:custGeom>
              <a:avLst/>
              <a:gdLst/>
              <a:ahLst/>
              <a:cxnLst>
                <a:cxn ang="0">
                  <a:pos x="435" y="0"/>
                </a:cxn>
                <a:cxn ang="0">
                  <a:pos x="480" y="4"/>
                </a:cxn>
                <a:cxn ang="0">
                  <a:pos x="524" y="10"/>
                </a:cxn>
                <a:cxn ang="0">
                  <a:pos x="566" y="20"/>
                </a:cxn>
                <a:cxn ang="0">
                  <a:pos x="606" y="34"/>
                </a:cxn>
                <a:cxn ang="0">
                  <a:pos x="643" y="49"/>
                </a:cxn>
                <a:cxn ang="0">
                  <a:pos x="679" y="67"/>
                </a:cxn>
                <a:cxn ang="0">
                  <a:pos x="712" y="85"/>
                </a:cxn>
                <a:cxn ang="0">
                  <a:pos x="744" y="106"/>
                </a:cxn>
                <a:cxn ang="0">
                  <a:pos x="774" y="128"/>
                </a:cxn>
                <a:cxn ang="0">
                  <a:pos x="802" y="151"/>
                </a:cxn>
                <a:cxn ang="0">
                  <a:pos x="827" y="174"/>
                </a:cxn>
                <a:cxn ang="0">
                  <a:pos x="850" y="196"/>
                </a:cxn>
                <a:cxn ang="0">
                  <a:pos x="871" y="218"/>
                </a:cxn>
                <a:cxn ang="0">
                  <a:pos x="890" y="240"/>
                </a:cxn>
                <a:cxn ang="0">
                  <a:pos x="907" y="260"/>
                </a:cxn>
                <a:cxn ang="0">
                  <a:pos x="922" y="278"/>
                </a:cxn>
                <a:cxn ang="0">
                  <a:pos x="934" y="296"/>
                </a:cxn>
                <a:cxn ang="0">
                  <a:pos x="944" y="310"/>
                </a:cxn>
                <a:cxn ang="0">
                  <a:pos x="952" y="323"/>
                </a:cxn>
                <a:cxn ang="0">
                  <a:pos x="958" y="331"/>
                </a:cxn>
                <a:cxn ang="0">
                  <a:pos x="961" y="337"/>
                </a:cxn>
                <a:cxn ang="0">
                  <a:pos x="962" y="339"/>
                </a:cxn>
                <a:cxn ang="0">
                  <a:pos x="896" y="372"/>
                </a:cxn>
                <a:cxn ang="0">
                  <a:pos x="833" y="399"/>
                </a:cxn>
                <a:cxn ang="0">
                  <a:pos x="772" y="420"/>
                </a:cxn>
                <a:cxn ang="0">
                  <a:pos x="713" y="435"/>
                </a:cxn>
                <a:cxn ang="0">
                  <a:pos x="657" y="446"/>
                </a:cxn>
                <a:cxn ang="0">
                  <a:pos x="603" y="453"/>
                </a:cxn>
                <a:cxn ang="0">
                  <a:pos x="552" y="455"/>
                </a:cxn>
                <a:cxn ang="0">
                  <a:pos x="502" y="454"/>
                </a:cxn>
                <a:cxn ang="0">
                  <a:pos x="456" y="448"/>
                </a:cxn>
                <a:cxn ang="0">
                  <a:pos x="411" y="441"/>
                </a:cxn>
                <a:cxn ang="0">
                  <a:pos x="369" y="430"/>
                </a:cxn>
                <a:cxn ang="0">
                  <a:pos x="328" y="416"/>
                </a:cxn>
                <a:cxn ang="0">
                  <a:pos x="291" y="400"/>
                </a:cxn>
                <a:cxn ang="0">
                  <a:pos x="255" y="383"/>
                </a:cxn>
                <a:cxn ang="0">
                  <a:pos x="222" y="365"/>
                </a:cxn>
                <a:cxn ang="0">
                  <a:pos x="192" y="345"/>
                </a:cxn>
                <a:cxn ang="0">
                  <a:pos x="163" y="324"/>
                </a:cxn>
                <a:cxn ang="0">
                  <a:pos x="138" y="303"/>
                </a:cxn>
                <a:cxn ang="0">
                  <a:pos x="113" y="282"/>
                </a:cxn>
                <a:cxn ang="0">
                  <a:pos x="91" y="262"/>
                </a:cxn>
                <a:cxn ang="0">
                  <a:pos x="73" y="242"/>
                </a:cxn>
                <a:cxn ang="0">
                  <a:pos x="55" y="223"/>
                </a:cxn>
                <a:cxn ang="0">
                  <a:pos x="41" y="206"/>
                </a:cxn>
                <a:cxn ang="0">
                  <a:pos x="29" y="190"/>
                </a:cxn>
                <a:cxn ang="0">
                  <a:pos x="18" y="176"/>
                </a:cxn>
                <a:cxn ang="0">
                  <a:pos x="10" y="165"/>
                </a:cxn>
                <a:cxn ang="0">
                  <a:pos x="4" y="156"/>
                </a:cxn>
                <a:cxn ang="0">
                  <a:pos x="1" y="152"/>
                </a:cxn>
                <a:cxn ang="0">
                  <a:pos x="0" y="149"/>
                </a:cxn>
                <a:cxn ang="0">
                  <a:pos x="61" y="111"/>
                </a:cxn>
                <a:cxn ang="0">
                  <a:pos x="120" y="78"/>
                </a:cxn>
                <a:cxn ang="0">
                  <a:pos x="177" y="52"/>
                </a:cxn>
                <a:cxn ang="0">
                  <a:pos x="232" y="31"/>
                </a:cxn>
                <a:cxn ang="0">
                  <a:pos x="286" y="17"/>
                </a:cxn>
                <a:cxn ang="0">
                  <a:pos x="337" y="7"/>
                </a:cxn>
                <a:cxn ang="0">
                  <a:pos x="386" y="2"/>
                </a:cxn>
                <a:cxn ang="0">
                  <a:pos x="435" y="0"/>
                </a:cxn>
              </a:cxnLst>
              <a:rect l="0" t="0" r="r" b="b"/>
              <a:pathLst>
                <a:path w="962" h="455">
                  <a:moveTo>
                    <a:pt x="435" y="0"/>
                  </a:moveTo>
                  <a:lnTo>
                    <a:pt x="480" y="4"/>
                  </a:lnTo>
                  <a:lnTo>
                    <a:pt x="524" y="10"/>
                  </a:lnTo>
                  <a:lnTo>
                    <a:pt x="566" y="20"/>
                  </a:lnTo>
                  <a:lnTo>
                    <a:pt x="606" y="34"/>
                  </a:lnTo>
                  <a:lnTo>
                    <a:pt x="643" y="49"/>
                  </a:lnTo>
                  <a:lnTo>
                    <a:pt x="679" y="67"/>
                  </a:lnTo>
                  <a:lnTo>
                    <a:pt x="712" y="85"/>
                  </a:lnTo>
                  <a:lnTo>
                    <a:pt x="744" y="106"/>
                  </a:lnTo>
                  <a:lnTo>
                    <a:pt x="774" y="128"/>
                  </a:lnTo>
                  <a:lnTo>
                    <a:pt x="802" y="151"/>
                  </a:lnTo>
                  <a:lnTo>
                    <a:pt x="827" y="174"/>
                  </a:lnTo>
                  <a:lnTo>
                    <a:pt x="850" y="196"/>
                  </a:lnTo>
                  <a:lnTo>
                    <a:pt x="871" y="218"/>
                  </a:lnTo>
                  <a:lnTo>
                    <a:pt x="890" y="240"/>
                  </a:lnTo>
                  <a:lnTo>
                    <a:pt x="907" y="260"/>
                  </a:lnTo>
                  <a:lnTo>
                    <a:pt x="922" y="278"/>
                  </a:lnTo>
                  <a:lnTo>
                    <a:pt x="934" y="296"/>
                  </a:lnTo>
                  <a:lnTo>
                    <a:pt x="944" y="310"/>
                  </a:lnTo>
                  <a:lnTo>
                    <a:pt x="952" y="323"/>
                  </a:lnTo>
                  <a:lnTo>
                    <a:pt x="958" y="331"/>
                  </a:lnTo>
                  <a:lnTo>
                    <a:pt x="961" y="337"/>
                  </a:lnTo>
                  <a:lnTo>
                    <a:pt x="962" y="339"/>
                  </a:lnTo>
                  <a:lnTo>
                    <a:pt x="896" y="372"/>
                  </a:lnTo>
                  <a:lnTo>
                    <a:pt x="833" y="399"/>
                  </a:lnTo>
                  <a:lnTo>
                    <a:pt x="772" y="420"/>
                  </a:lnTo>
                  <a:lnTo>
                    <a:pt x="713" y="435"/>
                  </a:lnTo>
                  <a:lnTo>
                    <a:pt x="657" y="446"/>
                  </a:lnTo>
                  <a:lnTo>
                    <a:pt x="603" y="453"/>
                  </a:lnTo>
                  <a:lnTo>
                    <a:pt x="552" y="455"/>
                  </a:lnTo>
                  <a:lnTo>
                    <a:pt x="502" y="454"/>
                  </a:lnTo>
                  <a:lnTo>
                    <a:pt x="456" y="448"/>
                  </a:lnTo>
                  <a:lnTo>
                    <a:pt x="411" y="441"/>
                  </a:lnTo>
                  <a:lnTo>
                    <a:pt x="369" y="430"/>
                  </a:lnTo>
                  <a:lnTo>
                    <a:pt x="328" y="416"/>
                  </a:lnTo>
                  <a:lnTo>
                    <a:pt x="291" y="400"/>
                  </a:lnTo>
                  <a:lnTo>
                    <a:pt x="255" y="383"/>
                  </a:lnTo>
                  <a:lnTo>
                    <a:pt x="222" y="365"/>
                  </a:lnTo>
                  <a:lnTo>
                    <a:pt x="192" y="345"/>
                  </a:lnTo>
                  <a:lnTo>
                    <a:pt x="163" y="324"/>
                  </a:lnTo>
                  <a:lnTo>
                    <a:pt x="138" y="303"/>
                  </a:lnTo>
                  <a:lnTo>
                    <a:pt x="113" y="282"/>
                  </a:lnTo>
                  <a:lnTo>
                    <a:pt x="91" y="262"/>
                  </a:lnTo>
                  <a:lnTo>
                    <a:pt x="73" y="242"/>
                  </a:lnTo>
                  <a:lnTo>
                    <a:pt x="55" y="223"/>
                  </a:lnTo>
                  <a:lnTo>
                    <a:pt x="41" y="206"/>
                  </a:lnTo>
                  <a:lnTo>
                    <a:pt x="29" y="190"/>
                  </a:lnTo>
                  <a:lnTo>
                    <a:pt x="18" y="176"/>
                  </a:lnTo>
                  <a:lnTo>
                    <a:pt x="10" y="165"/>
                  </a:lnTo>
                  <a:lnTo>
                    <a:pt x="4" y="156"/>
                  </a:lnTo>
                  <a:lnTo>
                    <a:pt x="1" y="152"/>
                  </a:lnTo>
                  <a:lnTo>
                    <a:pt x="0" y="149"/>
                  </a:lnTo>
                  <a:lnTo>
                    <a:pt x="61" y="111"/>
                  </a:lnTo>
                  <a:lnTo>
                    <a:pt x="120" y="78"/>
                  </a:lnTo>
                  <a:lnTo>
                    <a:pt x="177" y="52"/>
                  </a:lnTo>
                  <a:lnTo>
                    <a:pt x="232" y="31"/>
                  </a:lnTo>
                  <a:lnTo>
                    <a:pt x="286" y="17"/>
                  </a:lnTo>
                  <a:lnTo>
                    <a:pt x="337" y="7"/>
                  </a:lnTo>
                  <a:lnTo>
                    <a:pt x="386" y="2"/>
                  </a:lnTo>
                  <a:lnTo>
                    <a:pt x="43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7" name="Freeform 10"/>
            <p:cNvSpPr>
              <a:spLocks/>
            </p:cNvSpPr>
            <p:nvPr/>
          </p:nvSpPr>
          <p:spPr bwMode="auto">
            <a:xfrm>
              <a:off x="3713162" y="2195512"/>
              <a:ext cx="714375" cy="549275"/>
            </a:xfrm>
            <a:custGeom>
              <a:avLst/>
              <a:gdLst/>
              <a:ahLst/>
              <a:cxnLst>
                <a:cxn ang="0">
                  <a:pos x="46" y="0"/>
                </a:cxn>
                <a:cxn ang="0">
                  <a:pos x="64" y="1"/>
                </a:cxn>
                <a:cxn ang="0">
                  <a:pos x="85" y="2"/>
                </a:cxn>
                <a:cxn ang="0">
                  <a:pos x="109" y="4"/>
                </a:cxn>
                <a:cxn ang="0">
                  <a:pos x="133" y="8"/>
                </a:cxn>
                <a:cxn ang="0">
                  <a:pos x="158" y="13"/>
                </a:cxn>
                <a:cxn ang="0">
                  <a:pos x="184" y="20"/>
                </a:cxn>
                <a:cxn ang="0">
                  <a:pos x="212" y="30"/>
                </a:cxn>
                <a:cxn ang="0">
                  <a:pos x="240" y="41"/>
                </a:cxn>
                <a:cxn ang="0">
                  <a:pos x="266" y="55"/>
                </a:cxn>
                <a:cxn ang="0">
                  <a:pos x="293" y="72"/>
                </a:cxn>
                <a:cxn ang="0">
                  <a:pos x="319" y="91"/>
                </a:cxn>
                <a:cxn ang="0">
                  <a:pos x="344" y="116"/>
                </a:cxn>
                <a:cxn ang="0">
                  <a:pos x="367" y="142"/>
                </a:cxn>
                <a:cxn ang="0">
                  <a:pos x="388" y="173"/>
                </a:cxn>
                <a:cxn ang="0">
                  <a:pos x="408" y="208"/>
                </a:cxn>
                <a:cxn ang="0">
                  <a:pos x="424" y="248"/>
                </a:cxn>
                <a:cxn ang="0">
                  <a:pos x="439" y="292"/>
                </a:cxn>
                <a:cxn ang="0">
                  <a:pos x="450" y="341"/>
                </a:cxn>
                <a:cxn ang="0">
                  <a:pos x="448" y="341"/>
                </a:cxn>
                <a:cxn ang="0">
                  <a:pos x="442" y="342"/>
                </a:cxn>
                <a:cxn ang="0">
                  <a:pos x="433" y="343"/>
                </a:cxn>
                <a:cxn ang="0">
                  <a:pos x="421" y="344"/>
                </a:cxn>
                <a:cxn ang="0">
                  <a:pos x="406" y="345"/>
                </a:cxn>
                <a:cxn ang="0">
                  <a:pos x="388" y="346"/>
                </a:cxn>
                <a:cxn ang="0">
                  <a:pos x="346" y="346"/>
                </a:cxn>
                <a:cxn ang="0">
                  <a:pos x="323" y="345"/>
                </a:cxn>
                <a:cxn ang="0">
                  <a:pos x="299" y="343"/>
                </a:cxn>
                <a:cxn ang="0">
                  <a:pos x="274" y="340"/>
                </a:cxn>
                <a:cxn ang="0">
                  <a:pos x="248" y="334"/>
                </a:cxn>
                <a:cxn ang="0">
                  <a:pos x="222" y="327"/>
                </a:cxn>
                <a:cxn ang="0">
                  <a:pos x="197" y="319"/>
                </a:cxn>
                <a:cxn ang="0">
                  <a:pos x="170" y="309"/>
                </a:cxn>
                <a:cxn ang="0">
                  <a:pos x="145" y="295"/>
                </a:cxn>
                <a:cxn ang="0">
                  <a:pos x="121" y="281"/>
                </a:cxn>
                <a:cxn ang="0">
                  <a:pos x="99" y="262"/>
                </a:cxn>
                <a:cxn ang="0">
                  <a:pos x="77" y="243"/>
                </a:cxn>
                <a:cxn ang="0">
                  <a:pos x="58" y="218"/>
                </a:cxn>
                <a:cxn ang="0">
                  <a:pos x="40" y="192"/>
                </a:cxn>
                <a:cxn ang="0">
                  <a:pos x="26" y="162"/>
                </a:cxn>
                <a:cxn ang="0">
                  <a:pos x="14" y="128"/>
                </a:cxn>
                <a:cxn ang="0">
                  <a:pos x="6" y="90"/>
                </a:cxn>
                <a:cxn ang="0">
                  <a:pos x="1" y="48"/>
                </a:cxn>
                <a:cxn ang="0">
                  <a:pos x="0" y="3"/>
                </a:cxn>
                <a:cxn ang="0">
                  <a:pos x="2" y="3"/>
                </a:cxn>
                <a:cxn ang="0">
                  <a:pos x="7" y="2"/>
                </a:cxn>
                <a:cxn ang="0">
                  <a:pos x="17" y="1"/>
                </a:cxn>
                <a:cxn ang="0">
                  <a:pos x="30" y="1"/>
                </a:cxn>
                <a:cxn ang="0">
                  <a:pos x="46" y="0"/>
                </a:cxn>
              </a:cxnLst>
              <a:rect l="0" t="0" r="r" b="b"/>
              <a:pathLst>
                <a:path w="450" h="346">
                  <a:moveTo>
                    <a:pt x="46" y="0"/>
                  </a:moveTo>
                  <a:lnTo>
                    <a:pt x="64" y="1"/>
                  </a:lnTo>
                  <a:lnTo>
                    <a:pt x="85" y="2"/>
                  </a:lnTo>
                  <a:lnTo>
                    <a:pt x="109" y="4"/>
                  </a:lnTo>
                  <a:lnTo>
                    <a:pt x="133" y="8"/>
                  </a:lnTo>
                  <a:lnTo>
                    <a:pt x="158" y="13"/>
                  </a:lnTo>
                  <a:lnTo>
                    <a:pt x="184" y="20"/>
                  </a:lnTo>
                  <a:lnTo>
                    <a:pt x="212" y="30"/>
                  </a:lnTo>
                  <a:lnTo>
                    <a:pt x="240" y="41"/>
                  </a:lnTo>
                  <a:lnTo>
                    <a:pt x="266" y="55"/>
                  </a:lnTo>
                  <a:lnTo>
                    <a:pt x="293" y="72"/>
                  </a:lnTo>
                  <a:lnTo>
                    <a:pt x="319" y="91"/>
                  </a:lnTo>
                  <a:lnTo>
                    <a:pt x="344" y="116"/>
                  </a:lnTo>
                  <a:lnTo>
                    <a:pt x="367" y="142"/>
                  </a:lnTo>
                  <a:lnTo>
                    <a:pt x="388" y="173"/>
                  </a:lnTo>
                  <a:lnTo>
                    <a:pt x="408" y="208"/>
                  </a:lnTo>
                  <a:lnTo>
                    <a:pt x="424" y="248"/>
                  </a:lnTo>
                  <a:lnTo>
                    <a:pt x="439" y="292"/>
                  </a:lnTo>
                  <a:lnTo>
                    <a:pt x="450" y="341"/>
                  </a:lnTo>
                  <a:lnTo>
                    <a:pt x="448" y="341"/>
                  </a:lnTo>
                  <a:lnTo>
                    <a:pt x="442" y="342"/>
                  </a:lnTo>
                  <a:lnTo>
                    <a:pt x="433" y="343"/>
                  </a:lnTo>
                  <a:lnTo>
                    <a:pt x="421" y="344"/>
                  </a:lnTo>
                  <a:lnTo>
                    <a:pt x="406" y="345"/>
                  </a:lnTo>
                  <a:lnTo>
                    <a:pt x="388" y="346"/>
                  </a:lnTo>
                  <a:lnTo>
                    <a:pt x="346" y="346"/>
                  </a:lnTo>
                  <a:lnTo>
                    <a:pt x="323" y="345"/>
                  </a:lnTo>
                  <a:lnTo>
                    <a:pt x="299" y="343"/>
                  </a:lnTo>
                  <a:lnTo>
                    <a:pt x="274" y="340"/>
                  </a:lnTo>
                  <a:lnTo>
                    <a:pt x="248" y="334"/>
                  </a:lnTo>
                  <a:lnTo>
                    <a:pt x="222" y="327"/>
                  </a:lnTo>
                  <a:lnTo>
                    <a:pt x="197" y="319"/>
                  </a:lnTo>
                  <a:lnTo>
                    <a:pt x="170" y="309"/>
                  </a:lnTo>
                  <a:lnTo>
                    <a:pt x="145" y="295"/>
                  </a:lnTo>
                  <a:lnTo>
                    <a:pt x="121" y="281"/>
                  </a:lnTo>
                  <a:lnTo>
                    <a:pt x="99" y="262"/>
                  </a:lnTo>
                  <a:lnTo>
                    <a:pt x="77" y="243"/>
                  </a:lnTo>
                  <a:lnTo>
                    <a:pt x="58" y="218"/>
                  </a:lnTo>
                  <a:lnTo>
                    <a:pt x="40" y="192"/>
                  </a:lnTo>
                  <a:lnTo>
                    <a:pt x="26" y="162"/>
                  </a:lnTo>
                  <a:lnTo>
                    <a:pt x="14" y="128"/>
                  </a:lnTo>
                  <a:lnTo>
                    <a:pt x="6" y="90"/>
                  </a:lnTo>
                  <a:lnTo>
                    <a:pt x="1" y="48"/>
                  </a:lnTo>
                  <a:lnTo>
                    <a:pt x="0" y="3"/>
                  </a:lnTo>
                  <a:lnTo>
                    <a:pt x="2" y="3"/>
                  </a:lnTo>
                  <a:lnTo>
                    <a:pt x="7" y="2"/>
                  </a:lnTo>
                  <a:lnTo>
                    <a:pt x="17" y="1"/>
                  </a:lnTo>
                  <a:lnTo>
                    <a:pt x="30" y="1"/>
                  </a:lnTo>
                  <a:lnTo>
                    <a:pt x="46"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1"/>
            <p:cNvSpPr>
              <a:spLocks/>
            </p:cNvSpPr>
            <p:nvPr/>
          </p:nvSpPr>
          <p:spPr bwMode="auto">
            <a:xfrm>
              <a:off x="4418012" y="1295400"/>
              <a:ext cx="1443038" cy="1631950"/>
            </a:xfrm>
            <a:custGeom>
              <a:avLst/>
              <a:gdLst/>
              <a:ahLst/>
              <a:cxnLst>
                <a:cxn ang="0">
                  <a:pos x="42" y="0"/>
                </a:cxn>
                <a:cxn ang="0">
                  <a:pos x="76" y="2"/>
                </a:cxn>
                <a:cxn ang="0">
                  <a:pos x="121" y="6"/>
                </a:cxn>
                <a:cxn ang="0">
                  <a:pos x="175" y="13"/>
                </a:cxn>
                <a:cxn ang="0">
                  <a:pos x="270" y="32"/>
                </a:cxn>
                <a:cxn ang="0">
                  <a:pos x="339" y="51"/>
                </a:cxn>
                <a:cxn ang="0">
                  <a:pos x="411" y="76"/>
                </a:cxn>
                <a:cxn ang="0">
                  <a:pos x="485" y="109"/>
                </a:cxn>
                <a:cxn ang="0">
                  <a:pos x="556" y="149"/>
                </a:cxn>
                <a:cxn ang="0">
                  <a:pos x="627" y="198"/>
                </a:cxn>
                <a:cxn ang="0">
                  <a:pos x="693" y="258"/>
                </a:cxn>
                <a:cxn ang="0">
                  <a:pos x="753" y="329"/>
                </a:cxn>
                <a:cxn ang="0">
                  <a:pos x="806" y="411"/>
                </a:cxn>
                <a:cxn ang="0">
                  <a:pos x="850" y="505"/>
                </a:cxn>
                <a:cxn ang="0">
                  <a:pos x="883" y="613"/>
                </a:cxn>
                <a:cxn ang="0">
                  <a:pos x="903" y="736"/>
                </a:cxn>
                <a:cxn ang="0">
                  <a:pos x="909" y="873"/>
                </a:cxn>
                <a:cxn ang="0">
                  <a:pos x="898" y="1028"/>
                </a:cxn>
                <a:cxn ang="0">
                  <a:pos x="890" y="1027"/>
                </a:cxn>
                <a:cxn ang="0">
                  <a:pos x="867" y="1025"/>
                </a:cxn>
                <a:cxn ang="0">
                  <a:pos x="830" y="1019"/>
                </a:cxn>
                <a:cxn ang="0">
                  <a:pos x="782" y="1011"/>
                </a:cxn>
                <a:cxn ang="0">
                  <a:pos x="726" y="998"/>
                </a:cxn>
                <a:cxn ang="0">
                  <a:pos x="661" y="982"/>
                </a:cxn>
                <a:cxn ang="0">
                  <a:pos x="592" y="958"/>
                </a:cxn>
                <a:cxn ang="0">
                  <a:pos x="518" y="930"/>
                </a:cxn>
                <a:cxn ang="0">
                  <a:pos x="443" y="893"/>
                </a:cxn>
                <a:cxn ang="0">
                  <a:pos x="368" y="850"/>
                </a:cxn>
                <a:cxn ang="0">
                  <a:pos x="294" y="798"/>
                </a:cxn>
                <a:cxn ang="0">
                  <a:pos x="226" y="738"/>
                </a:cxn>
                <a:cxn ang="0">
                  <a:pos x="162" y="667"/>
                </a:cxn>
                <a:cxn ang="0">
                  <a:pos x="107" y="587"/>
                </a:cxn>
                <a:cxn ang="0">
                  <a:pos x="61" y="494"/>
                </a:cxn>
                <a:cxn ang="0">
                  <a:pos x="27" y="390"/>
                </a:cxn>
                <a:cxn ang="0">
                  <a:pos x="6" y="273"/>
                </a:cxn>
                <a:cxn ang="0">
                  <a:pos x="0" y="143"/>
                </a:cxn>
                <a:cxn ang="0">
                  <a:pos x="12" y="0"/>
                </a:cxn>
              </a:cxnLst>
              <a:rect l="0" t="0" r="r" b="b"/>
              <a:pathLst>
                <a:path w="909" h="1028">
                  <a:moveTo>
                    <a:pt x="12" y="0"/>
                  </a:moveTo>
                  <a:lnTo>
                    <a:pt x="42" y="0"/>
                  </a:lnTo>
                  <a:lnTo>
                    <a:pt x="58" y="1"/>
                  </a:lnTo>
                  <a:lnTo>
                    <a:pt x="76" y="2"/>
                  </a:lnTo>
                  <a:lnTo>
                    <a:pt x="98" y="3"/>
                  </a:lnTo>
                  <a:lnTo>
                    <a:pt x="121" y="6"/>
                  </a:lnTo>
                  <a:lnTo>
                    <a:pt x="148" y="9"/>
                  </a:lnTo>
                  <a:lnTo>
                    <a:pt x="175" y="13"/>
                  </a:lnTo>
                  <a:lnTo>
                    <a:pt x="237" y="24"/>
                  </a:lnTo>
                  <a:lnTo>
                    <a:pt x="270" y="32"/>
                  </a:lnTo>
                  <a:lnTo>
                    <a:pt x="304" y="41"/>
                  </a:lnTo>
                  <a:lnTo>
                    <a:pt x="339" y="51"/>
                  </a:lnTo>
                  <a:lnTo>
                    <a:pt x="375" y="63"/>
                  </a:lnTo>
                  <a:lnTo>
                    <a:pt x="411" y="76"/>
                  </a:lnTo>
                  <a:lnTo>
                    <a:pt x="447" y="91"/>
                  </a:lnTo>
                  <a:lnTo>
                    <a:pt x="485" y="109"/>
                  </a:lnTo>
                  <a:lnTo>
                    <a:pt x="521" y="128"/>
                  </a:lnTo>
                  <a:lnTo>
                    <a:pt x="556" y="149"/>
                  </a:lnTo>
                  <a:lnTo>
                    <a:pt x="593" y="173"/>
                  </a:lnTo>
                  <a:lnTo>
                    <a:pt x="627" y="198"/>
                  </a:lnTo>
                  <a:lnTo>
                    <a:pt x="661" y="227"/>
                  </a:lnTo>
                  <a:lnTo>
                    <a:pt x="693" y="258"/>
                  </a:lnTo>
                  <a:lnTo>
                    <a:pt x="725" y="292"/>
                  </a:lnTo>
                  <a:lnTo>
                    <a:pt x="753" y="329"/>
                  </a:lnTo>
                  <a:lnTo>
                    <a:pt x="781" y="368"/>
                  </a:lnTo>
                  <a:lnTo>
                    <a:pt x="806" y="411"/>
                  </a:lnTo>
                  <a:lnTo>
                    <a:pt x="829" y="457"/>
                  </a:lnTo>
                  <a:lnTo>
                    <a:pt x="850" y="505"/>
                  </a:lnTo>
                  <a:lnTo>
                    <a:pt x="868" y="558"/>
                  </a:lnTo>
                  <a:lnTo>
                    <a:pt x="883" y="613"/>
                  </a:lnTo>
                  <a:lnTo>
                    <a:pt x="894" y="673"/>
                  </a:lnTo>
                  <a:lnTo>
                    <a:pt x="903" y="736"/>
                  </a:lnTo>
                  <a:lnTo>
                    <a:pt x="908" y="803"/>
                  </a:lnTo>
                  <a:lnTo>
                    <a:pt x="909" y="873"/>
                  </a:lnTo>
                  <a:lnTo>
                    <a:pt x="905" y="949"/>
                  </a:lnTo>
                  <a:lnTo>
                    <a:pt x="898" y="1028"/>
                  </a:lnTo>
                  <a:lnTo>
                    <a:pt x="895" y="1028"/>
                  </a:lnTo>
                  <a:lnTo>
                    <a:pt x="890" y="1027"/>
                  </a:lnTo>
                  <a:lnTo>
                    <a:pt x="880" y="1026"/>
                  </a:lnTo>
                  <a:lnTo>
                    <a:pt x="867" y="1025"/>
                  </a:lnTo>
                  <a:lnTo>
                    <a:pt x="849" y="1022"/>
                  </a:lnTo>
                  <a:lnTo>
                    <a:pt x="830" y="1019"/>
                  </a:lnTo>
                  <a:lnTo>
                    <a:pt x="807" y="1016"/>
                  </a:lnTo>
                  <a:lnTo>
                    <a:pt x="782" y="1011"/>
                  </a:lnTo>
                  <a:lnTo>
                    <a:pt x="756" y="1005"/>
                  </a:lnTo>
                  <a:lnTo>
                    <a:pt x="726" y="998"/>
                  </a:lnTo>
                  <a:lnTo>
                    <a:pt x="694" y="990"/>
                  </a:lnTo>
                  <a:lnTo>
                    <a:pt x="661" y="982"/>
                  </a:lnTo>
                  <a:lnTo>
                    <a:pt x="627" y="971"/>
                  </a:lnTo>
                  <a:lnTo>
                    <a:pt x="592" y="958"/>
                  </a:lnTo>
                  <a:lnTo>
                    <a:pt x="555" y="945"/>
                  </a:lnTo>
                  <a:lnTo>
                    <a:pt x="518" y="930"/>
                  </a:lnTo>
                  <a:lnTo>
                    <a:pt x="480" y="912"/>
                  </a:lnTo>
                  <a:lnTo>
                    <a:pt x="443" y="893"/>
                  </a:lnTo>
                  <a:lnTo>
                    <a:pt x="405" y="872"/>
                  </a:lnTo>
                  <a:lnTo>
                    <a:pt x="368" y="850"/>
                  </a:lnTo>
                  <a:lnTo>
                    <a:pt x="331" y="825"/>
                  </a:lnTo>
                  <a:lnTo>
                    <a:pt x="294" y="798"/>
                  </a:lnTo>
                  <a:lnTo>
                    <a:pt x="259" y="770"/>
                  </a:lnTo>
                  <a:lnTo>
                    <a:pt x="226" y="738"/>
                  </a:lnTo>
                  <a:lnTo>
                    <a:pt x="193" y="704"/>
                  </a:lnTo>
                  <a:lnTo>
                    <a:pt x="162" y="667"/>
                  </a:lnTo>
                  <a:lnTo>
                    <a:pt x="134" y="629"/>
                  </a:lnTo>
                  <a:lnTo>
                    <a:pt x="107" y="587"/>
                  </a:lnTo>
                  <a:lnTo>
                    <a:pt x="83" y="541"/>
                  </a:lnTo>
                  <a:lnTo>
                    <a:pt x="61" y="494"/>
                  </a:lnTo>
                  <a:lnTo>
                    <a:pt x="42" y="443"/>
                  </a:lnTo>
                  <a:lnTo>
                    <a:pt x="27" y="390"/>
                  </a:lnTo>
                  <a:lnTo>
                    <a:pt x="15" y="334"/>
                  </a:lnTo>
                  <a:lnTo>
                    <a:pt x="6" y="273"/>
                  </a:lnTo>
                  <a:lnTo>
                    <a:pt x="1" y="210"/>
                  </a:lnTo>
                  <a:lnTo>
                    <a:pt x="0" y="143"/>
                  </a:lnTo>
                  <a:lnTo>
                    <a:pt x="5" y="74"/>
                  </a:lnTo>
                  <a:lnTo>
                    <a:pt x="12"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4"/>
            <p:cNvSpPr>
              <a:spLocks/>
            </p:cNvSpPr>
            <p:nvPr/>
          </p:nvSpPr>
          <p:spPr bwMode="auto">
            <a:xfrm>
              <a:off x="7059612" y="2162175"/>
              <a:ext cx="1314450" cy="976313"/>
            </a:xfrm>
            <a:custGeom>
              <a:avLst/>
              <a:gdLst/>
              <a:ahLst/>
              <a:cxnLst>
                <a:cxn ang="0">
                  <a:pos x="691" y="1"/>
                </a:cxn>
                <a:cxn ang="0">
                  <a:pos x="828" y="18"/>
                </a:cxn>
                <a:cxn ang="0">
                  <a:pos x="827" y="56"/>
                </a:cxn>
                <a:cxn ang="0">
                  <a:pos x="822" y="90"/>
                </a:cxn>
                <a:cxn ang="0">
                  <a:pos x="816" y="132"/>
                </a:cxn>
                <a:cxn ang="0">
                  <a:pos x="805" y="180"/>
                </a:cxn>
                <a:cxn ang="0">
                  <a:pos x="787" y="232"/>
                </a:cxn>
                <a:cxn ang="0">
                  <a:pos x="764" y="287"/>
                </a:cxn>
                <a:cxn ang="0">
                  <a:pos x="733" y="342"/>
                </a:cxn>
                <a:cxn ang="0">
                  <a:pos x="692" y="397"/>
                </a:cxn>
                <a:cxn ang="0">
                  <a:pos x="643" y="449"/>
                </a:cxn>
                <a:cxn ang="0">
                  <a:pos x="581" y="497"/>
                </a:cxn>
                <a:cxn ang="0">
                  <a:pos x="509" y="539"/>
                </a:cxn>
                <a:cxn ang="0">
                  <a:pos x="422" y="573"/>
                </a:cxn>
                <a:cxn ang="0">
                  <a:pos x="321" y="599"/>
                </a:cxn>
                <a:cxn ang="0">
                  <a:pos x="205" y="613"/>
                </a:cxn>
                <a:cxn ang="0">
                  <a:pos x="73" y="613"/>
                </a:cxn>
                <a:cxn ang="0">
                  <a:pos x="0" y="601"/>
                </a:cxn>
                <a:cxn ang="0">
                  <a:pos x="1" y="581"/>
                </a:cxn>
                <a:cxn ang="0">
                  <a:pos x="5" y="549"/>
                </a:cxn>
                <a:cxn ang="0">
                  <a:pos x="12" y="508"/>
                </a:cxn>
                <a:cxn ang="0">
                  <a:pos x="22" y="460"/>
                </a:cxn>
                <a:cxn ang="0">
                  <a:pos x="38" y="406"/>
                </a:cxn>
                <a:cxn ang="0">
                  <a:pos x="59" y="348"/>
                </a:cxn>
                <a:cxn ang="0">
                  <a:pos x="88" y="290"/>
                </a:cxn>
                <a:cxn ang="0">
                  <a:pos x="125" y="232"/>
                </a:cxn>
                <a:cxn ang="0">
                  <a:pos x="172" y="175"/>
                </a:cxn>
                <a:cxn ang="0">
                  <a:pos x="227" y="123"/>
                </a:cxn>
                <a:cxn ang="0">
                  <a:pos x="294" y="79"/>
                </a:cxn>
                <a:cxn ang="0">
                  <a:pos x="373" y="42"/>
                </a:cxn>
                <a:cxn ang="0">
                  <a:pos x="465" y="15"/>
                </a:cxn>
                <a:cxn ang="0">
                  <a:pos x="570" y="1"/>
                </a:cxn>
              </a:cxnLst>
              <a:rect l="0" t="0" r="r" b="b"/>
              <a:pathLst>
                <a:path w="828" h="615">
                  <a:moveTo>
                    <a:pt x="629" y="0"/>
                  </a:moveTo>
                  <a:lnTo>
                    <a:pt x="691" y="1"/>
                  </a:lnTo>
                  <a:lnTo>
                    <a:pt x="757" y="8"/>
                  </a:lnTo>
                  <a:lnTo>
                    <a:pt x="828" y="18"/>
                  </a:lnTo>
                  <a:lnTo>
                    <a:pt x="828" y="43"/>
                  </a:lnTo>
                  <a:lnTo>
                    <a:pt x="827" y="56"/>
                  </a:lnTo>
                  <a:lnTo>
                    <a:pt x="825" y="73"/>
                  </a:lnTo>
                  <a:lnTo>
                    <a:pt x="822" y="90"/>
                  </a:lnTo>
                  <a:lnTo>
                    <a:pt x="820" y="110"/>
                  </a:lnTo>
                  <a:lnTo>
                    <a:pt x="816" y="132"/>
                  </a:lnTo>
                  <a:lnTo>
                    <a:pt x="811" y="155"/>
                  </a:lnTo>
                  <a:lnTo>
                    <a:pt x="805" y="180"/>
                  </a:lnTo>
                  <a:lnTo>
                    <a:pt x="797" y="205"/>
                  </a:lnTo>
                  <a:lnTo>
                    <a:pt x="787" y="232"/>
                  </a:lnTo>
                  <a:lnTo>
                    <a:pt x="776" y="259"/>
                  </a:lnTo>
                  <a:lnTo>
                    <a:pt x="764" y="287"/>
                  </a:lnTo>
                  <a:lnTo>
                    <a:pt x="750" y="314"/>
                  </a:lnTo>
                  <a:lnTo>
                    <a:pt x="733" y="342"/>
                  </a:lnTo>
                  <a:lnTo>
                    <a:pt x="713" y="369"/>
                  </a:lnTo>
                  <a:lnTo>
                    <a:pt x="692" y="397"/>
                  </a:lnTo>
                  <a:lnTo>
                    <a:pt x="668" y="423"/>
                  </a:lnTo>
                  <a:lnTo>
                    <a:pt x="643" y="449"/>
                  </a:lnTo>
                  <a:lnTo>
                    <a:pt x="613" y="474"/>
                  </a:lnTo>
                  <a:lnTo>
                    <a:pt x="581" y="497"/>
                  </a:lnTo>
                  <a:lnTo>
                    <a:pt x="546" y="519"/>
                  </a:lnTo>
                  <a:lnTo>
                    <a:pt x="509" y="539"/>
                  </a:lnTo>
                  <a:lnTo>
                    <a:pt x="467" y="558"/>
                  </a:lnTo>
                  <a:lnTo>
                    <a:pt x="422" y="573"/>
                  </a:lnTo>
                  <a:lnTo>
                    <a:pt x="373" y="588"/>
                  </a:lnTo>
                  <a:lnTo>
                    <a:pt x="321" y="599"/>
                  </a:lnTo>
                  <a:lnTo>
                    <a:pt x="265" y="608"/>
                  </a:lnTo>
                  <a:lnTo>
                    <a:pt x="205" y="613"/>
                  </a:lnTo>
                  <a:lnTo>
                    <a:pt x="141" y="615"/>
                  </a:lnTo>
                  <a:lnTo>
                    <a:pt x="73" y="613"/>
                  </a:lnTo>
                  <a:lnTo>
                    <a:pt x="0" y="609"/>
                  </a:lnTo>
                  <a:lnTo>
                    <a:pt x="0" y="601"/>
                  </a:lnTo>
                  <a:lnTo>
                    <a:pt x="1" y="592"/>
                  </a:lnTo>
                  <a:lnTo>
                    <a:pt x="1" y="581"/>
                  </a:lnTo>
                  <a:lnTo>
                    <a:pt x="3" y="567"/>
                  </a:lnTo>
                  <a:lnTo>
                    <a:pt x="5" y="549"/>
                  </a:lnTo>
                  <a:lnTo>
                    <a:pt x="8" y="529"/>
                  </a:lnTo>
                  <a:lnTo>
                    <a:pt x="12" y="508"/>
                  </a:lnTo>
                  <a:lnTo>
                    <a:pt x="16" y="484"/>
                  </a:lnTo>
                  <a:lnTo>
                    <a:pt x="22" y="460"/>
                  </a:lnTo>
                  <a:lnTo>
                    <a:pt x="30" y="433"/>
                  </a:lnTo>
                  <a:lnTo>
                    <a:pt x="38" y="406"/>
                  </a:lnTo>
                  <a:lnTo>
                    <a:pt x="48" y="377"/>
                  </a:lnTo>
                  <a:lnTo>
                    <a:pt x="59" y="348"/>
                  </a:lnTo>
                  <a:lnTo>
                    <a:pt x="74" y="319"/>
                  </a:lnTo>
                  <a:lnTo>
                    <a:pt x="88" y="290"/>
                  </a:lnTo>
                  <a:lnTo>
                    <a:pt x="106" y="260"/>
                  </a:lnTo>
                  <a:lnTo>
                    <a:pt x="125" y="232"/>
                  </a:lnTo>
                  <a:lnTo>
                    <a:pt x="147" y="203"/>
                  </a:lnTo>
                  <a:lnTo>
                    <a:pt x="172" y="175"/>
                  </a:lnTo>
                  <a:lnTo>
                    <a:pt x="198" y="149"/>
                  </a:lnTo>
                  <a:lnTo>
                    <a:pt x="227" y="123"/>
                  </a:lnTo>
                  <a:lnTo>
                    <a:pt x="259" y="100"/>
                  </a:lnTo>
                  <a:lnTo>
                    <a:pt x="294" y="79"/>
                  </a:lnTo>
                  <a:lnTo>
                    <a:pt x="332" y="59"/>
                  </a:lnTo>
                  <a:lnTo>
                    <a:pt x="373" y="42"/>
                  </a:lnTo>
                  <a:lnTo>
                    <a:pt x="417" y="27"/>
                  </a:lnTo>
                  <a:lnTo>
                    <a:pt x="465" y="15"/>
                  </a:lnTo>
                  <a:lnTo>
                    <a:pt x="516" y="6"/>
                  </a:lnTo>
                  <a:lnTo>
                    <a:pt x="570" y="1"/>
                  </a:lnTo>
                  <a:lnTo>
                    <a:pt x="629"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p:cNvSpPr>
            <p:nvPr/>
          </p:nvSpPr>
          <p:spPr bwMode="auto">
            <a:xfrm>
              <a:off x="6824662" y="3170237"/>
              <a:ext cx="2263775" cy="1017588"/>
            </a:xfrm>
            <a:custGeom>
              <a:avLst/>
              <a:gdLst/>
              <a:ahLst/>
              <a:cxnLst>
                <a:cxn ang="0">
                  <a:pos x="790" y="1"/>
                </a:cxn>
                <a:cxn ang="0">
                  <a:pos x="916" y="17"/>
                </a:cxn>
                <a:cxn ang="0">
                  <a:pos x="1052" y="49"/>
                </a:cxn>
                <a:cxn ang="0">
                  <a:pos x="1195" y="103"/>
                </a:cxn>
                <a:cxn ang="0">
                  <a:pos x="1347" y="179"/>
                </a:cxn>
                <a:cxn ang="0">
                  <a:pos x="1425" y="229"/>
                </a:cxn>
                <a:cxn ang="0">
                  <a:pos x="1415" y="243"/>
                </a:cxn>
                <a:cxn ang="0">
                  <a:pos x="1395" y="268"/>
                </a:cxn>
                <a:cxn ang="0">
                  <a:pos x="1366" y="304"/>
                </a:cxn>
                <a:cxn ang="0">
                  <a:pos x="1327" y="347"/>
                </a:cxn>
                <a:cxn ang="0">
                  <a:pos x="1279" y="393"/>
                </a:cxn>
                <a:cxn ang="0">
                  <a:pos x="1222" y="443"/>
                </a:cxn>
                <a:cxn ang="0">
                  <a:pos x="1156" y="491"/>
                </a:cxn>
                <a:cxn ang="0">
                  <a:pos x="1083" y="536"/>
                </a:cxn>
                <a:cxn ang="0">
                  <a:pos x="1000" y="577"/>
                </a:cxn>
                <a:cxn ang="0">
                  <a:pos x="910" y="609"/>
                </a:cxn>
                <a:cxn ang="0">
                  <a:pos x="812" y="632"/>
                </a:cxn>
                <a:cxn ang="0">
                  <a:pos x="706" y="641"/>
                </a:cxn>
                <a:cxn ang="0">
                  <a:pos x="594" y="637"/>
                </a:cxn>
                <a:cxn ang="0">
                  <a:pos x="474" y="614"/>
                </a:cxn>
                <a:cxn ang="0">
                  <a:pos x="346" y="571"/>
                </a:cxn>
                <a:cxn ang="0">
                  <a:pos x="213" y="506"/>
                </a:cxn>
                <a:cxn ang="0">
                  <a:pos x="73" y="415"/>
                </a:cxn>
                <a:cxn ang="0">
                  <a:pos x="1" y="358"/>
                </a:cxn>
                <a:cxn ang="0">
                  <a:pos x="12" y="344"/>
                </a:cxn>
                <a:cxn ang="0">
                  <a:pos x="33" y="320"/>
                </a:cxn>
                <a:cxn ang="0">
                  <a:pos x="65" y="287"/>
                </a:cxn>
                <a:cxn ang="0">
                  <a:pos x="107" y="247"/>
                </a:cxn>
                <a:cxn ang="0">
                  <a:pos x="159" y="204"/>
                </a:cxn>
                <a:cxn ang="0">
                  <a:pos x="221" y="160"/>
                </a:cxn>
                <a:cxn ang="0">
                  <a:pos x="292" y="116"/>
                </a:cxn>
                <a:cxn ang="0">
                  <a:pos x="374" y="76"/>
                </a:cxn>
                <a:cxn ang="0">
                  <a:pos x="464" y="43"/>
                </a:cxn>
                <a:cxn ang="0">
                  <a:pos x="564" y="18"/>
                </a:cxn>
                <a:cxn ang="0">
                  <a:pos x="673" y="4"/>
                </a:cxn>
              </a:cxnLst>
              <a:rect l="0" t="0" r="r" b="b"/>
              <a:pathLst>
                <a:path w="1426" h="641">
                  <a:moveTo>
                    <a:pt x="730" y="0"/>
                  </a:moveTo>
                  <a:lnTo>
                    <a:pt x="790" y="1"/>
                  </a:lnTo>
                  <a:lnTo>
                    <a:pt x="853" y="7"/>
                  </a:lnTo>
                  <a:lnTo>
                    <a:pt x="916" y="17"/>
                  </a:lnTo>
                  <a:lnTo>
                    <a:pt x="984" y="30"/>
                  </a:lnTo>
                  <a:lnTo>
                    <a:pt x="1052" y="49"/>
                  </a:lnTo>
                  <a:lnTo>
                    <a:pt x="1122" y="73"/>
                  </a:lnTo>
                  <a:lnTo>
                    <a:pt x="1195" y="103"/>
                  </a:lnTo>
                  <a:lnTo>
                    <a:pt x="1270" y="137"/>
                  </a:lnTo>
                  <a:lnTo>
                    <a:pt x="1347" y="179"/>
                  </a:lnTo>
                  <a:lnTo>
                    <a:pt x="1426" y="226"/>
                  </a:lnTo>
                  <a:lnTo>
                    <a:pt x="1425" y="229"/>
                  </a:lnTo>
                  <a:lnTo>
                    <a:pt x="1421" y="234"/>
                  </a:lnTo>
                  <a:lnTo>
                    <a:pt x="1415" y="243"/>
                  </a:lnTo>
                  <a:lnTo>
                    <a:pt x="1406" y="254"/>
                  </a:lnTo>
                  <a:lnTo>
                    <a:pt x="1395" y="268"/>
                  </a:lnTo>
                  <a:lnTo>
                    <a:pt x="1381" y="285"/>
                  </a:lnTo>
                  <a:lnTo>
                    <a:pt x="1366" y="304"/>
                  </a:lnTo>
                  <a:lnTo>
                    <a:pt x="1347" y="325"/>
                  </a:lnTo>
                  <a:lnTo>
                    <a:pt x="1327" y="347"/>
                  </a:lnTo>
                  <a:lnTo>
                    <a:pt x="1304" y="370"/>
                  </a:lnTo>
                  <a:lnTo>
                    <a:pt x="1279" y="393"/>
                  </a:lnTo>
                  <a:lnTo>
                    <a:pt x="1251" y="417"/>
                  </a:lnTo>
                  <a:lnTo>
                    <a:pt x="1222" y="443"/>
                  </a:lnTo>
                  <a:lnTo>
                    <a:pt x="1191" y="467"/>
                  </a:lnTo>
                  <a:lnTo>
                    <a:pt x="1156" y="491"/>
                  </a:lnTo>
                  <a:lnTo>
                    <a:pt x="1120" y="514"/>
                  </a:lnTo>
                  <a:lnTo>
                    <a:pt x="1083" y="536"/>
                  </a:lnTo>
                  <a:lnTo>
                    <a:pt x="1042" y="557"/>
                  </a:lnTo>
                  <a:lnTo>
                    <a:pt x="1000" y="577"/>
                  </a:lnTo>
                  <a:lnTo>
                    <a:pt x="956" y="595"/>
                  </a:lnTo>
                  <a:lnTo>
                    <a:pt x="910" y="609"/>
                  </a:lnTo>
                  <a:lnTo>
                    <a:pt x="861" y="622"/>
                  </a:lnTo>
                  <a:lnTo>
                    <a:pt x="812" y="632"/>
                  </a:lnTo>
                  <a:lnTo>
                    <a:pt x="760" y="639"/>
                  </a:lnTo>
                  <a:lnTo>
                    <a:pt x="706" y="641"/>
                  </a:lnTo>
                  <a:lnTo>
                    <a:pt x="651" y="641"/>
                  </a:lnTo>
                  <a:lnTo>
                    <a:pt x="594" y="637"/>
                  </a:lnTo>
                  <a:lnTo>
                    <a:pt x="534" y="627"/>
                  </a:lnTo>
                  <a:lnTo>
                    <a:pt x="474" y="614"/>
                  </a:lnTo>
                  <a:lnTo>
                    <a:pt x="411" y="595"/>
                  </a:lnTo>
                  <a:lnTo>
                    <a:pt x="346" y="571"/>
                  </a:lnTo>
                  <a:lnTo>
                    <a:pt x="280" y="541"/>
                  </a:lnTo>
                  <a:lnTo>
                    <a:pt x="213" y="506"/>
                  </a:lnTo>
                  <a:lnTo>
                    <a:pt x="144" y="464"/>
                  </a:lnTo>
                  <a:lnTo>
                    <a:pt x="73" y="415"/>
                  </a:lnTo>
                  <a:lnTo>
                    <a:pt x="0" y="360"/>
                  </a:lnTo>
                  <a:lnTo>
                    <a:pt x="1" y="358"/>
                  </a:lnTo>
                  <a:lnTo>
                    <a:pt x="6" y="353"/>
                  </a:lnTo>
                  <a:lnTo>
                    <a:pt x="12" y="344"/>
                  </a:lnTo>
                  <a:lnTo>
                    <a:pt x="21" y="333"/>
                  </a:lnTo>
                  <a:lnTo>
                    <a:pt x="33" y="320"/>
                  </a:lnTo>
                  <a:lnTo>
                    <a:pt x="48" y="305"/>
                  </a:lnTo>
                  <a:lnTo>
                    <a:pt x="65" y="287"/>
                  </a:lnTo>
                  <a:lnTo>
                    <a:pt x="85" y="268"/>
                  </a:lnTo>
                  <a:lnTo>
                    <a:pt x="107" y="247"/>
                  </a:lnTo>
                  <a:lnTo>
                    <a:pt x="131" y="226"/>
                  </a:lnTo>
                  <a:lnTo>
                    <a:pt x="159" y="204"/>
                  </a:lnTo>
                  <a:lnTo>
                    <a:pt x="189" y="182"/>
                  </a:lnTo>
                  <a:lnTo>
                    <a:pt x="221" y="160"/>
                  </a:lnTo>
                  <a:lnTo>
                    <a:pt x="256" y="138"/>
                  </a:lnTo>
                  <a:lnTo>
                    <a:pt x="292" y="116"/>
                  </a:lnTo>
                  <a:lnTo>
                    <a:pt x="332" y="96"/>
                  </a:lnTo>
                  <a:lnTo>
                    <a:pt x="374" y="76"/>
                  </a:lnTo>
                  <a:lnTo>
                    <a:pt x="418" y="59"/>
                  </a:lnTo>
                  <a:lnTo>
                    <a:pt x="464" y="43"/>
                  </a:lnTo>
                  <a:lnTo>
                    <a:pt x="512" y="29"/>
                  </a:lnTo>
                  <a:lnTo>
                    <a:pt x="564" y="18"/>
                  </a:lnTo>
                  <a:lnTo>
                    <a:pt x="617" y="9"/>
                  </a:lnTo>
                  <a:lnTo>
                    <a:pt x="673" y="4"/>
                  </a:lnTo>
                  <a:lnTo>
                    <a:pt x="730"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1" name="Freeform 15"/>
          <p:cNvSpPr>
            <a:spLocks/>
          </p:cNvSpPr>
          <p:nvPr/>
        </p:nvSpPr>
        <p:spPr bwMode="auto">
          <a:xfrm rot="7576230">
            <a:off x="9264015" y="854246"/>
            <a:ext cx="2263775" cy="1017588"/>
          </a:xfrm>
          <a:custGeom>
            <a:avLst/>
            <a:gdLst/>
            <a:ahLst/>
            <a:cxnLst>
              <a:cxn ang="0">
                <a:pos x="790" y="1"/>
              </a:cxn>
              <a:cxn ang="0">
                <a:pos x="916" y="17"/>
              </a:cxn>
              <a:cxn ang="0">
                <a:pos x="1052" y="49"/>
              </a:cxn>
              <a:cxn ang="0">
                <a:pos x="1195" y="103"/>
              </a:cxn>
              <a:cxn ang="0">
                <a:pos x="1347" y="179"/>
              </a:cxn>
              <a:cxn ang="0">
                <a:pos x="1425" y="229"/>
              </a:cxn>
              <a:cxn ang="0">
                <a:pos x="1415" y="243"/>
              </a:cxn>
              <a:cxn ang="0">
                <a:pos x="1395" y="268"/>
              </a:cxn>
              <a:cxn ang="0">
                <a:pos x="1366" y="304"/>
              </a:cxn>
              <a:cxn ang="0">
                <a:pos x="1327" y="347"/>
              </a:cxn>
              <a:cxn ang="0">
                <a:pos x="1279" y="393"/>
              </a:cxn>
              <a:cxn ang="0">
                <a:pos x="1222" y="443"/>
              </a:cxn>
              <a:cxn ang="0">
                <a:pos x="1156" y="491"/>
              </a:cxn>
              <a:cxn ang="0">
                <a:pos x="1083" y="536"/>
              </a:cxn>
              <a:cxn ang="0">
                <a:pos x="1000" y="577"/>
              </a:cxn>
              <a:cxn ang="0">
                <a:pos x="910" y="609"/>
              </a:cxn>
              <a:cxn ang="0">
                <a:pos x="812" y="632"/>
              </a:cxn>
              <a:cxn ang="0">
                <a:pos x="706" y="641"/>
              </a:cxn>
              <a:cxn ang="0">
                <a:pos x="594" y="637"/>
              </a:cxn>
              <a:cxn ang="0">
                <a:pos x="474" y="614"/>
              </a:cxn>
              <a:cxn ang="0">
                <a:pos x="346" y="571"/>
              </a:cxn>
              <a:cxn ang="0">
                <a:pos x="213" y="506"/>
              </a:cxn>
              <a:cxn ang="0">
                <a:pos x="73" y="415"/>
              </a:cxn>
              <a:cxn ang="0">
                <a:pos x="1" y="358"/>
              </a:cxn>
              <a:cxn ang="0">
                <a:pos x="12" y="344"/>
              </a:cxn>
              <a:cxn ang="0">
                <a:pos x="33" y="320"/>
              </a:cxn>
              <a:cxn ang="0">
                <a:pos x="65" y="287"/>
              </a:cxn>
              <a:cxn ang="0">
                <a:pos x="107" y="247"/>
              </a:cxn>
              <a:cxn ang="0">
                <a:pos x="159" y="204"/>
              </a:cxn>
              <a:cxn ang="0">
                <a:pos x="221" y="160"/>
              </a:cxn>
              <a:cxn ang="0">
                <a:pos x="292" y="116"/>
              </a:cxn>
              <a:cxn ang="0">
                <a:pos x="374" y="76"/>
              </a:cxn>
              <a:cxn ang="0">
                <a:pos x="464" y="43"/>
              </a:cxn>
              <a:cxn ang="0">
                <a:pos x="564" y="18"/>
              </a:cxn>
              <a:cxn ang="0">
                <a:pos x="673" y="4"/>
              </a:cxn>
            </a:cxnLst>
            <a:rect l="0" t="0" r="r" b="b"/>
            <a:pathLst>
              <a:path w="1426" h="641">
                <a:moveTo>
                  <a:pt x="730" y="0"/>
                </a:moveTo>
                <a:lnTo>
                  <a:pt x="790" y="1"/>
                </a:lnTo>
                <a:lnTo>
                  <a:pt x="853" y="7"/>
                </a:lnTo>
                <a:lnTo>
                  <a:pt x="916" y="17"/>
                </a:lnTo>
                <a:lnTo>
                  <a:pt x="984" y="30"/>
                </a:lnTo>
                <a:lnTo>
                  <a:pt x="1052" y="49"/>
                </a:lnTo>
                <a:lnTo>
                  <a:pt x="1122" y="73"/>
                </a:lnTo>
                <a:lnTo>
                  <a:pt x="1195" y="103"/>
                </a:lnTo>
                <a:lnTo>
                  <a:pt x="1270" y="137"/>
                </a:lnTo>
                <a:lnTo>
                  <a:pt x="1347" y="179"/>
                </a:lnTo>
                <a:lnTo>
                  <a:pt x="1426" y="226"/>
                </a:lnTo>
                <a:lnTo>
                  <a:pt x="1425" y="229"/>
                </a:lnTo>
                <a:lnTo>
                  <a:pt x="1421" y="234"/>
                </a:lnTo>
                <a:lnTo>
                  <a:pt x="1415" y="243"/>
                </a:lnTo>
                <a:lnTo>
                  <a:pt x="1406" y="254"/>
                </a:lnTo>
                <a:lnTo>
                  <a:pt x="1395" y="268"/>
                </a:lnTo>
                <a:lnTo>
                  <a:pt x="1381" y="285"/>
                </a:lnTo>
                <a:lnTo>
                  <a:pt x="1366" y="304"/>
                </a:lnTo>
                <a:lnTo>
                  <a:pt x="1347" y="325"/>
                </a:lnTo>
                <a:lnTo>
                  <a:pt x="1327" y="347"/>
                </a:lnTo>
                <a:lnTo>
                  <a:pt x="1304" y="370"/>
                </a:lnTo>
                <a:lnTo>
                  <a:pt x="1279" y="393"/>
                </a:lnTo>
                <a:lnTo>
                  <a:pt x="1251" y="417"/>
                </a:lnTo>
                <a:lnTo>
                  <a:pt x="1222" y="443"/>
                </a:lnTo>
                <a:lnTo>
                  <a:pt x="1191" y="467"/>
                </a:lnTo>
                <a:lnTo>
                  <a:pt x="1156" y="491"/>
                </a:lnTo>
                <a:lnTo>
                  <a:pt x="1120" y="514"/>
                </a:lnTo>
                <a:lnTo>
                  <a:pt x="1083" y="536"/>
                </a:lnTo>
                <a:lnTo>
                  <a:pt x="1042" y="557"/>
                </a:lnTo>
                <a:lnTo>
                  <a:pt x="1000" y="577"/>
                </a:lnTo>
                <a:lnTo>
                  <a:pt x="956" y="595"/>
                </a:lnTo>
                <a:lnTo>
                  <a:pt x="910" y="609"/>
                </a:lnTo>
                <a:lnTo>
                  <a:pt x="861" y="622"/>
                </a:lnTo>
                <a:lnTo>
                  <a:pt x="812" y="632"/>
                </a:lnTo>
                <a:lnTo>
                  <a:pt x="760" y="639"/>
                </a:lnTo>
                <a:lnTo>
                  <a:pt x="706" y="641"/>
                </a:lnTo>
                <a:lnTo>
                  <a:pt x="651" y="641"/>
                </a:lnTo>
                <a:lnTo>
                  <a:pt x="594" y="637"/>
                </a:lnTo>
                <a:lnTo>
                  <a:pt x="534" y="627"/>
                </a:lnTo>
                <a:lnTo>
                  <a:pt x="474" y="614"/>
                </a:lnTo>
                <a:lnTo>
                  <a:pt x="411" y="595"/>
                </a:lnTo>
                <a:lnTo>
                  <a:pt x="346" y="571"/>
                </a:lnTo>
                <a:lnTo>
                  <a:pt x="280" y="541"/>
                </a:lnTo>
                <a:lnTo>
                  <a:pt x="213" y="506"/>
                </a:lnTo>
                <a:lnTo>
                  <a:pt x="144" y="464"/>
                </a:lnTo>
                <a:lnTo>
                  <a:pt x="73" y="415"/>
                </a:lnTo>
                <a:lnTo>
                  <a:pt x="0" y="360"/>
                </a:lnTo>
                <a:lnTo>
                  <a:pt x="1" y="358"/>
                </a:lnTo>
                <a:lnTo>
                  <a:pt x="6" y="353"/>
                </a:lnTo>
                <a:lnTo>
                  <a:pt x="12" y="344"/>
                </a:lnTo>
                <a:lnTo>
                  <a:pt x="21" y="333"/>
                </a:lnTo>
                <a:lnTo>
                  <a:pt x="33" y="320"/>
                </a:lnTo>
                <a:lnTo>
                  <a:pt x="48" y="305"/>
                </a:lnTo>
                <a:lnTo>
                  <a:pt x="65" y="287"/>
                </a:lnTo>
                <a:lnTo>
                  <a:pt x="85" y="268"/>
                </a:lnTo>
                <a:lnTo>
                  <a:pt x="107" y="247"/>
                </a:lnTo>
                <a:lnTo>
                  <a:pt x="131" y="226"/>
                </a:lnTo>
                <a:lnTo>
                  <a:pt x="159" y="204"/>
                </a:lnTo>
                <a:lnTo>
                  <a:pt x="189" y="182"/>
                </a:lnTo>
                <a:lnTo>
                  <a:pt x="221" y="160"/>
                </a:lnTo>
                <a:lnTo>
                  <a:pt x="256" y="138"/>
                </a:lnTo>
                <a:lnTo>
                  <a:pt x="292" y="116"/>
                </a:lnTo>
                <a:lnTo>
                  <a:pt x="332" y="96"/>
                </a:lnTo>
                <a:lnTo>
                  <a:pt x="374" y="76"/>
                </a:lnTo>
                <a:lnTo>
                  <a:pt x="418" y="59"/>
                </a:lnTo>
                <a:lnTo>
                  <a:pt x="464" y="43"/>
                </a:lnTo>
                <a:lnTo>
                  <a:pt x="512" y="29"/>
                </a:lnTo>
                <a:lnTo>
                  <a:pt x="564" y="18"/>
                </a:lnTo>
                <a:lnTo>
                  <a:pt x="617" y="9"/>
                </a:lnTo>
                <a:lnTo>
                  <a:pt x="673" y="4"/>
                </a:lnTo>
                <a:lnTo>
                  <a:pt x="730"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78579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7" y="0"/>
            <a:ext cx="9956800" cy="1143000"/>
          </a:xfrm>
        </p:spPr>
        <p:txBody>
          <a:bodyPr/>
          <a:lstStyle/>
          <a:p>
            <a:pPr algn="ctr"/>
            <a:r>
              <a:rPr lang="en-IN" b="1" u="sng" dirty="0"/>
              <a:t>Sections 80EEA</a:t>
            </a:r>
          </a:p>
        </p:txBody>
      </p:sp>
      <p:sp>
        <p:nvSpPr>
          <p:cNvPr id="3" name="Content Placeholder 2"/>
          <p:cNvSpPr>
            <a:spLocks noGrp="1"/>
          </p:cNvSpPr>
          <p:nvPr>
            <p:ph idx="1"/>
          </p:nvPr>
        </p:nvSpPr>
        <p:spPr>
          <a:xfrm>
            <a:off x="0" y="1008300"/>
            <a:ext cx="12064621" cy="5651807"/>
          </a:xfrm>
        </p:spPr>
        <p:txBody>
          <a:bodyPr>
            <a:normAutofit/>
          </a:bodyPr>
          <a:lstStyle/>
          <a:p>
            <a:pPr algn="just"/>
            <a:r>
              <a:rPr lang="en-US" sz="2400" dirty="0" err="1" smtClean="0">
                <a:solidFill>
                  <a:srgbClr val="FFC000"/>
                </a:solidFill>
              </a:rPr>
              <a:t>Wef</a:t>
            </a:r>
            <a:r>
              <a:rPr lang="en-US" sz="2400" dirty="0" smtClean="0">
                <a:solidFill>
                  <a:srgbClr val="FFC000"/>
                </a:solidFill>
              </a:rPr>
              <a:t> </a:t>
            </a:r>
            <a:r>
              <a:rPr lang="en-US" sz="2400" dirty="0">
                <a:solidFill>
                  <a:srgbClr val="FFC000"/>
                </a:solidFill>
              </a:rPr>
              <a:t>the 1st day of April, 2020</a:t>
            </a:r>
          </a:p>
          <a:p>
            <a:pPr algn="just"/>
            <a:r>
              <a:rPr lang="en-US" sz="2400" dirty="0">
                <a:solidFill>
                  <a:srgbClr val="FFC000"/>
                </a:solidFill>
              </a:rPr>
              <a:t>Applicable to an </a:t>
            </a:r>
            <a:r>
              <a:rPr lang="en-US" sz="2400" dirty="0" smtClean="0">
                <a:solidFill>
                  <a:srgbClr val="FFC000"/>
                </a:solidFill>
              </a:rPr>
              <a:t>individual, </a:t>
            </a:r>
            <a:r>
              <a:rPr lang="en-US" sz="2400" dirty="0">
                <a:solidFill>
                  <a:srgbClr val="FFC000"/>
                </a:solidFill>
              </a:rPr>
              <a:t>who </a:t>
            </a:r>
            <a:r>
              <a:rPr lang="en-US" sz="2400" dirty="0" smtClean="0">
                <a:solidFill>
                  <a:srgbClr val="FFC000"/>
                </a:solidFill>
              </a:rPr>
              <a:t>is </a:t>
            </a:r>
            <a:r>
              <a:rPr lang="en-US" sz="2400" dirty="0">
                <a:solidFill>
                  <a:srgbClr val="FFC000"/>
                </a:solidFill>
              </a:rPr>
              <a:t>not eligible to claim deduction u/s 80EE </a:t>
            </a:r>
          </a:p>
          <a:p>
            <a:pPr algn="just"/>
            <a:r>
              <a:rPr lang="en-US" sz="2400" dirty="0">
                <a:solidFill>
                  <a:srgbClr val="FFC000"/>
                </a:solidFill>
              </a:rPr>
              <a:t>Deduction = Interest payable on loan taken from any financial institution</a:t>
            </a:r>
          </a:p>
          <a:p>
            <a:pPr algn="just"/>
            <a:r>
              <a:rPr lang="en-US" sz="2400" dirty="0">
                <a:solidFill>
                  <a:srgbClr val="FFC000"/>
                </a:solidFill>
              </a:rPr>
              <a:t>Eligible only for the purpose of acquisition of a </a:t>
            </a:r>
            <a:r>
              <a:rPr lang="en-US" sz="2400" dirty="0"/>
              <a:t>RESIDENTIAL HOUSE PROPERTY</a:t>
            </a:r>
            <a:r>
              <a:rPr lang="en-US" sz="2400" dirty="0">
                <a:solidFill>
                  <a:srgbClr val="FFC000"/>
                </a:solidFill>
              </a:rPr>
              <a:t>. </a:t>
            </a:r>
          </a:p>
          <a:p>
            <a:pPr algn="just"/>
            <a:r>
              <a:rPr lang="en-US" sz="2400" dirty="0">
                <a:solidFill>
                  <a:srgbClr val="FFC000"/>
                </a:solidFill>
              </a:rPr>
              <a:t>The deduction shall not exceed </a:t>
            </a:r>
            <a:r>
              <a:rPr lang="en-US" sz="2400" dirty="0" err="1"/>
              <a:t>Rs</a:t>
            </a:r>
            <a:r>
              <a:rPr lang="en-US" sz="2400" dirty="0"/>
              <a:t>. 1.5 Lakhs</a:t>
            </a:r>
            <a:r>
              <a:rPr lang="en-US" sz="2400" dirty="0">
                <a:solidFill>
                  <a:srgbClr val="FFC000"/>
                </a:solidFill>
              </a:rPr>
              <a:t> </a:t>
            </a:r>
          </a:p>
          <a:p>
            <a:pPr marL="36576" indent="0" algn="just">
              <a:buNone/>
            </a:pPr>
            <a:endParaRPr lang="en-US" sz="2400" dirty="0">
              <a:solidFill>
                <a:srgbClr val="FFC000"/>
              </a:solidFill>
            </a:endParaRPr>
          </a:p>
          <a:p>
            <a:pPr algn="just"/>
            <a:r>
              <a:rPr lang="en-US" sz="2400" u="sng" dirty="0"/>
              <a:t>CONDITIONS</a:t>
            </a:r>
            <a:r>
              <a:rPr lang="en-US" sz="2400" dirty="0"/>
              <a:t>:</a:t>
            </a:r>
            <a:endParaRPr lang="en-US" sz="2400" dirty="0">
              <a:solidFill>
                <a:srgbClr val="FFC000"/>
              </a:solidFill>
            </a:endParaRPr>
          </a:p>
          <a:p>
            <a:pPr lvl="1" algn="just"/>
            <a:r>
              <a:rPr lang="en-US" sz="2400" dirty="0">
                <a:solidFill>
                  <a:srgbClr val="FFC000"/>
                </a:solidFill>
              </a:rPr>
              <a:t>The loan has been sanctioned by the financial institution during the period from </a:t>
            </a:r>
            <a:r>
              <a:rPr lang="en-US" sz="2400" dirty="0"/>
              <a:t>1.04.2019 to 31.03.2020</a:t>
            </a:r>
            <a:r>
              <a:rPr lang="en-US" sz="2400" dirty="0">
                <a:solidFill>
                  <a:srgbClr val="FFC000"/>
                </a:solidFill>
              </a:rPr>
              <a:t>.</a:t>
            </a:r>
          </a:p>
          <a:p>
            <a:pPr lvl="1" algn="just"/>
            <a:r>
              <a:rPr lang="en-US" sz="2400" dirty="0">
                <a:solidFill>
                  <a:srgbClr val="FFC000"/>
                </a:solidFill>
              </a:rPr>
              <a:t>The </a:t>
            </a:r>
            <a:r>
              <a:rPr lang="en-US" sz="2400" dirty="0"/>
              <a:t>stamp duty value </a:t>
            </a:r>
            <a:r>
              <a:rPr lang="en-US" sz="2400" dirty="0">
                <a:solidFill>
                  <a:srgbClr val="FFC000"/>
                </a:solidFill>
              </a:rPr>
              <a:t>of residential house property </a:t>
            </a:r>
            <a:r>
              <a:rPr lang="en-US" sz="2400" dirty="0"/>
              <a:t>does not exceed </a:t>
            </a:r>
            <a:r>
              <a:rPr lang="en-US" sz="2400" dirty="0" err="1"/>
              <a:t>Rs</a:t>
            </a:r>
            <a:r>
              <a:rPr lang="en-US" sz="2400" dirty="0"/>
              <a:t> 45 Lakhs</a:t>
            </a:r>
            <a:r>
              <a:rPr lang="en-US" sz="2400" dirty="0">
                <a:solidFill>
                  <a:srgbClr val="FFC000"/>
                </a:solidFill>
              </a:rPr>
              <a:t> </a:t>
            </a:r>
          </a:p>
          <a:p>
            <a:pPr lvl="1" algn="just"/>
            <a:r>
              <a:rPr lang="en-US" sz="2400" dirty="0">
                <a:solidFill>
                  <a:srgbClr val="FFC000"/>
                </a:solidFill>
              </a:rPr>
              <a:t>The assessee </a:t>
            </a:r>
            <a:r>
              <a:rPr lang="en-US" sz="2400" dirty="0"/>
              <a:t>does not own any residential house property</a:t>
            </a:r>
            <a:r>
              <a:rPr lang="en-US" sz="2400" dirty="0">
                <a:solidFill>
                  <a:srgbClr val="FFC000"/>
                </a:solidFill>
              </a:rPr>
              <a:t> on the date of sanction of loan.</a:t>
            </a:r>
          </a:p>
        </p:txBody>
      </p:sp>
    </p:spTree>
    <p:extLst>
      <p:ext uri="{BB962C8B-B14F-4D97-AF65-F5344CB8AC3E}">
        <p14:creationId xmlns:p14="http://schemas.microsoft.com/office/powerpoint/2010/main" xmlns="" val="425921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2" y="365126"/>
            <a:ext cx="8184441" cy="1014412"/>
          </a:xfrm>
        </p:spPr>
        <p:style>
          <a:lnRef idx="1">
            <a:schemeClr val="accent2"/>
          </a:lnRef>
          <a:fillRef idx="2">
            <a:schemeClr val="accent2"/>
          </a:fillRef>
          <a:effectRef idx="1">
            <a:schemeClr val="accent2"/>
          </a:effectRef>
          <a:fontRef idx="minor">
            <a:schemeClr val="dk1"/>
          </a:fontRef>
        </p:style>
        <p:txBody>
          <a:bodyPr/>
          <a:lstStyle/>
          <a:p>
            <a:pPr algn="ctr"/>
            <a:r>
              <a:rPr lang="en-IN" dirty="0"/>
              <a:t>Section 80EEB</a:t>
            </a:r>
          </a:p>
        </p:txBody>
      </p:sp>
      <p:sp>
        <p:nvSpPr>
          <p:cNvPr id="4" name="AutoShape 2" descr="https://static-news.moneycontrol.com/static-mcnews/2018/09/Maruti-Suzuki-commences-fleet-testing-of-Electric-Vehicle-in-India-767x435.jpg"/>
          <p:cNvSpPr>
            <a:spLocks noChangeAspect="1" noChangeArrowheads="1"/>
          </p:cNvSpPr>
          <p:nvPr/>
        </p:nvSpPr>
        <p:spPr bwMode="auto">
          <a:xfrm>
            <a:off x="8972550" y="1227137"/>
            <a:ext cx="304800" cy="304801"/>
          </a:xfrm>
          <a:prstGeom prst="rect">
            <a:avLst/>
          </a:prstGeom>
          <a:solidFill>
            <a:schemeClr val="bg1">
              <a:alpha val="0"/>
            </a:schemeClr>
          </a:solidFill>
        </p:spPr>
        <p:txBody>
          <a:bodyPr vert="horz" wrap="square" lIns="91440" tIns="45720" rIns="91440" bIns="45720" numCol="1" anchor="t" anchorCtr="0" compatLnSpc="1">
            <a:prstTxWarp prst="textNoShape">
              <a:avLst/>
            </a:prstTxWarp>
          </a:bodyPr>
          <a:lstStyle/>
          <a:p>
            <a:endParaRPr lang="en-IN"/>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72550" y="95509"/>
            <a:ext cx="3111597" cy="2006246"/>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8" name="Content Placeholder 2"/>
          <p:cNvSpPr txBox="1">
            <a:spLocks/>
          </p:cNvSpPr>
          <p:nvPr/>
        </p:nvSpPr>
        <p:spPr>
          <a:xfrm>
            <a:off x="331762" y="1690689"/>
            <a:ext cx="11752385" cy="48633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FFC000"/>
                </a:solidFill>
              </a:rPr>
              <a:t>Deduction in respect of purchase of </a:t>
            </a:r>
            <a:r>
              <a:rPr lang="en-US" sz="2600" b="1" u="sng" dirty="0">
                <a:solidFill>
                  <a:srgbClr val="00B050"/>
                </a:solidFill>
              </a:rPr>
              <a:t>Electric Vehicle</a:t>
            </a:r>
            <a:r>
              <a:rPr lang="en-US" sz="2600" dirty="0">
                <a:solidFill>
                  <a:srgbClr val="FFC000"/>
                </a:solidFill>
              </a:rPr>
              <a:t>.</a:t>
            </a:r>
          </a:p>
          <a:p>
            <a:pPr marL="0" indent="0">
              <a:buNone/>
            </a:pPr>
            <a:endParaRPr lang="en-US" sz="2600" dirty="0">
              <a:solidFill>
                <a:srgbClr val="FFC000"/>
              </a:solidFill>
            </a:endParaRPr>
          </a:p>
          <a:p>
            <a:r>
              <a:rPr lang="en-US" sz="2600" dirty="0">
                <a:solidFill>
                  <a:srgbClr val="00B050"/>
                </a:solidFill>
              </a:rPr>
              <a:t>Deduction available</a:t>
            </a:r>
            <a:r>
              <a:rPr lang="en-US" sz="2600" dirty="0">
                <a:solidFill>
                  <a:srgbClr val="FFC000"/>
                </a:solidFill>
              </a:rPr>
              <a:t> = </a:t>
            </a:r>
            <a:r>
              <a:rPr lang="en-US" sz="2600" dirty="0">
                <a:solidFill>
                  <a:srgbClr val="00B050"/>
                </a:solidFill>
              </a:rPr>
              <a:t>Interest payable</a:t>
            </a:r>
            <a:r>
              <a:rPr lang="en-US" sz="2600" dirty="0">
                <a:solidFill>
                  <a:srgbClr val="FFC000"/>
                </a:solidFill>
              </a:rPr>
              <a:t> on loan taken from any financial institution for the </a:t>
            </a:r>
            <a:r>
              <a:rPr lang="en-US" sz="2600" dirty="0">
                <a:solidFill>
                  <a:srgbClr val="00B050"/>
                </a:solidFill>
              </a:rPr>
              <a:t>purpose of purchase of an electric vehicle</a:t>
            </a:r>
            <a:r>
              <a:rPr lang="en-US" sz="2600" dirty="0">
                <a:solidFill>
                  <a:srgbClr val="FFC000"/>
                </a:solidFill>
              </a:rPr>
              <a:t>. </a:t>
            </a:r>
          </a:p>
          <a:p>
            <a:endParaRPr lang="en-US" sz="2600" dirty="0">
              <a:solidFill>
                <a:srgbClr val="FFC000"/>
              </a:solidFill>
            </a:endParaRPr>
          </a:p>
          <a:p>
            <a:r>
              <a:rPr lang="en-US" sz="2600" dirty="0">
                <a:solidFill>
                  <a:srgbClr val="FFC000"/>
                </a:solidFill>
              </a:rPr>
              <a:t>The deduction shall not exceed </a:t>
            </a:r>
            <a:r>
              <a:rPr lang="en-US" sz="2600" b="1" dirty="0" err="1">
                <a:solidFill>
                  <a:srgbClr val="00B050"/>
                </a:solidFill>
              </a:rPr>
              <a:t>Rs</a:t>
            </a:r>
            <a:r>
              <a:rPr lang="en-US" sz="2600" b="1" dirty="0">
                <a:solidFill>
                  <a:srgbClr val="00B050"/>
                </a:solidFill>
              </a:rPr>
              <a:t>. 1.5 lakhs</a:t>
            </a:r>
            <a:r>
              <a:rPr lang="en-US" sz="2600" b="1" dirty="0">
                <a:solidFill>
                  <a:srgbClr val="FFC000"/>
                </a:solidFill>
              </a:rPr>
              <a:t> </a:t>
            </a:r>
            <a:r>
              <a:rPr lang="en-US" sz="2600" dirty="0">
                <a:solidFill>
                  <a:srgbClr val="FFC000"/>
                </a:solidFill>
              </a:rPr>
              <a:t>and shall be allowed in computing the total income for the AY beginning on </a:t>
            </a:r>
            <a:r>
              <a:rPr lang="en-US" sz="2600" dirty="0" smtClean="0">
                <a:solidFill>
                  <a:srgbClr val="FFC000"/>
                </a:solidFill>
              </a:rPr>
              <a:t>1.04.2020 </a:t>
            </a:r>
            <a:r>
              <a:rPr lang="en-US" sz="2600" dirty="0">
                <a:solidFill>
                  <a:srgbClr val="FFC000"/>
                </a:solidFill>
              </a:rPr>
              <a:t>and subsequent assessment years.</a:t>
            </a:r>
          </a:p>
          <a:p>
            <a:r>
              <a:rPr lang="en-US" sz="2600" dirty="0"/>
              <a:t>Conditions:</a:t>
            </a:r>
            <a:r>
              <a:rPr lang="en-US" sz="2600" dirty="0">
                <a:solidFill>
                  <a:srgbClr val="FFC000"/>
                </a:solidFill>
              </a:rPr>
              <a:t> </a:t>
            </a:r>
          </a:p>
          <a:p>
            <a:pPr lvl="1"/>
            <a:r>
              <a:rPr lang="en-US" sz="2600" dirty="0">
                <a:solidFill>
                  <a:srgbClr val="FFC000"/>
                </a:solidFill>
              </a:rPr>
              <a:t>The loan has been sanctioned by the financial institution during the period from 01.04.2019 to 31.03.2023.</a:t>
            </a:r>
          </a:p>
          <a:p>
            <a:pPr lvl="1"/>
            <a:r>
              <a:rPr lang="en-US" sz="2600" dirty="0">
                <a:solidFill>
                  <a:srgbClr val="FFC000"/>
                </a:solidFill>
              </a:rPr>
              <a:t>Deduction shall not be allowed in respect of such interest under any other provision of this Act for the same or any other assessment </a:t>
            </a:r>
            <a:r>
              <a:rPr lang="en-US" sz="2600" dirty="0" smtClean="0">
                <a:solidFill>
                  <a:srgbClr val="FFC000"/>
                </a:solidFill>
              </a:rPr>
              <a:t>year</a:t>
            </a:r>
            <a:r>
              <a:rPr lang="en-US" dirty="0" smtClean="0">
                <a:solidFill>
                  <a:srgbClr val="FFC000"/>
                </a:solidFill>
              </a:rPr>
              <a:t>(s)</a:t>
            </a:r>
            <a:endParaRPr lang="en-US" dirty="0">
              <a:solidFill>
                <a:srgbClr val="FFC000"/>
              </a:solidFill>
            </a:endParaRPr>
          </a:p>
        </p:txBody>
      </p:sp>
    </p:spTree>
    <p:extLst>
      <p:ext uri="{BB962C8B-B14F-4D97-AF65-F5344CB8AC3E}">
        <p14:creationId xmlns:p14="http://schemas.microsoft.com/office/powerpoint/2010/main" xmlns="" val="7145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74"/>
            <a:ext cx="10515600" cy="930275"/>
          </a:xfrm>
        </p:spPr>
        <p:txBody>
          <a:bodyPr>
            <a:normAutofit fontScale="90000"/>
          </a:bodyPr>
          <a:lstStyle/>
          <a:p>
            <a:pPr algn="ctr"/>
            <a:r>
              <a:rPr lang="en-IN" b="1" u="sng" dirty="0"/>
              <a:t/>
            </a:r>
            <a:br>
              <a:rPr lang="en-IN" b="1" u="sng" dirty="0"/>
            </a:br>
            <a:r>
              <a:rPr lang="en-IN" b="1" u="sng" dirty="0"/>
              <a:t>Section </a:t>
            </a:r>
            <a:r>
              <a:rPr lang="en-IN" b="1" u="sng" dirty="0" smtClean="0"/>
              <a:t>194M </a:t>
            </a:r>
            <a:br>
              <a:rPr lang="en-IN" b="1" u="sng" dirty="0" smtClean="0"/>
            </a:br>
            <a:r>
              <a:rPr lang="en-IN" b="1" u="sng" dirty="0" smtClean="0"/>
              <a:t>(</a:t>
            </a:r>
            <a:r>
              <a:rPr lang="en-IN" b="1" u="sng" dirty="0" err="1" smtClean="0"/>
              <a:t>wef</a:t>
            </a:r>
            <a:r>
              <a:rPr lang="en-IN" b="1" u="sng" dirty="0" smtClean="0"/>
              <a:t> 1</a:t>
            </a:r>
            <a:r>
              <a:rPr lang="en-IN" b="1" u="sng" baseline="30000" dirty="0" smtClean="0"/>
              <a:t>st</a:t>
            </a:r>
            <a:r>
              <a:rPr lang="en-IN" b="1" u="sng" dirty="0" smtClean="0"/>
              <a:t> September 2019)</a:t>
            </a:r>
            <a:r>
              <a:rPr lang="en-IN" sz="4000" dirty="0"/>
              <a:t/>
            </a:r>
            <a:br>
              <a:rPr lang="en-IN" sz="4000" dirty="0"/>
            </a:br>
            <a:endParaRPr lang="en-IN" dirty="0"/>
          </a:p>
        </p:txBody>
      </p:sp>
      <p:sp>
        <p:nvSpPr>
          <p:cNvPr id="3" name="Content Placeholder 2"/>
          <p:cNvSpPr>
            <a:spLocks noGrp="1"/>
          </p:cNvSpPr>
          <p:nvPr>
            <p:ph idx="1"/>
          </p:nvPr>
        </p:nvSpPr>
        <p:spPr>
          <a:xfrm>
            <a:off x="0" y="1218614"/>
            <a:ext cx="11996382" cy="5467936"/>
          </a:xfrm>
        </p:spPr>
        <p:txBody>
          <a:bodyPr>
            <a:noAutofit/>
          </a:bodyPr>
          <a:lstStyle/>
          <a:p>
            <a:pPr algn="just"/>
            <a:r>
              <a:rPr lang="en-US" sz="2400" dirty="0">
                <a:solidFill>
                  <a:srgbClr val="FFC000"/>
                </a:solidFill>
              </a:rPr>
              <a:t>Payment of certain sums by certain individuals/HUF, </a:t>
            </a:r>
          </a:p>
          <a:p>
            <a:pPr marL="36576" indent="0" algn="just">
              <a:buNone/>
            </a:pPr>
            <a:r>
              <a:rPr lang="en-US" sz="2400" dirty="0"/>
              <a:t>(other than those who are required to deduct income-tax u/s </a:t>
            </a:r>
          </a:p>
          <a:p>
            <a:pPr marL="36576" indent="0" algn="just">
              <a:buNone/>
            </a:pPr>
            <a:r>
              <a:rPr lang="en-US" sz="2400" dirty="0"/>
              <a:t>194C / 194J)</a:t>
            </a:r>
            <a:r>
              <a:rPr lang="en-US" sz="2400" dirty="0">
                <a:solidFill>
                  <a:srgbClr val="FFC000"/>
                </a:solidFill>
              </a:rPr>
              <a:t> </a:t>
            </a:r>
            <a:endParaRPr lang="en-US" sz="2400" dirty="0" smtClean="0">
              <a:solidFill>
                <a:srgbClr val="FFC000"/>
              </a:solidFill>
            </a:endParaRPr>
          </a:p>
          <a:p>
            <a:pPr algn="just"/>
            <a:r>
              <a:rPr lang="en-US" sz="2400" dirty="0">
                <a:solidFill>
                  <a:srgbClr val="FFC000"/>
                </a:solidFill>
              </a:rPr>
              <a:t>R</a:t>
            </a:r>
            <a:r>
              <a:rPr lang="en-US" sz="2400" dirty="0" smtClean="0">
                <a:solidFill>
                  <a:srgbClr val="FFC000"/>
                </a:solidFill>
              </a:rPr>
              <a:t>esponsible </a:t>
            </a:r>
            <a:r>
              <a:rPr lang="en-US" sz="2400" dirty="0">
                <a:solidFill>
                  <a:srgbClr val="FFC000"/>
                </a:solidFill>
              </a:rPr>
              <a:t>for paying any sum to any resident</a:t>
            </a:r>
          </a:p>
          <a:p>
            <a:pPr algn="just"/>
            <a:r>
              <a:rPr lang="en-US" sz="2400" dirty="0">
                <a:solidFill>
                  <a:srgbClr val="FFC000"/>
                </a:solidFill>
              </a:rPr>
              <a:t> F</a:t>
            </a:r>
            <a:r>
              <a:rPr lang="en-US" sz="2400" dirty="0" smtClean="0">
                <a:solidFill>
                  <a:srgbClr val="FFC000"/>
                </a:solidFill>
              </a:rPr>
              <a:t>or </a:t>
            </a:r>
            <a:r>
              <a:rPr lang="en-US" sz="2400" dirty="0">
                <a:solidFill>
                  <a:srgbClr val="FFC000"/>
                </a:solidFill>
              </a:rPr>
              <a:t>carrying out any work </a:t>
            </a:r>
            <a:r>
              <a:rPr lang="en-US" sz="2400" dirty="0" smtClean="0">
                <a:solidFill>
                  <a:srgbClr val="FFC000"/>
                </a:solidFill>
              </a:rPr>
              <a:t>in </a:t>
            </a:r>
            <a:r>
              <a:rPr lang="en-US" sz="2400" dirty="0">
                <a:solidFill>
                  <a:srgbClr val="FFC000"/>
                </a:solidFill>
              </a:rPr>
              <a:t>pursuance of a contract or by way of fees for professional services during the financial year</a:t>
            </a:r>
            <a:r>
              <a:rPr lang="en-US" sz="2400" dirty="0" smtClean="0">
                <a:solidFill>
                  <a:srgbClr val="FFC000"/>
                </a:solidFill>
              </a:rPr>
              <a:t>, </a:t>
            </a:r>
            <a:endParaRPr lang="en-US" sz="2400" dirty="0">
              <a:solidFill>
                <a:srgbClr val="FFC000"/>
              </a:solidFill>
            </a:endParaRPr>
          </a:p>
          <a:p>
            <a:pPr lvl="1" algn="just"/>
            <a:r>
              <a:rPr lang="en-US" sz="2400" dirty="0" smtClean="0"/>
              <a:t>Shall at </a:t>
            </a:r>
            <a:r>
              <a:rPr lang="en-US" sz="2400" dirty="0"/>
              <a:t>the time of credit / payment of such sum whichever is earlier,</a:t>
            </a:r>
          </a:p>
          <a:p>
            <a:pPr lvl="1" algn="just"/>
            <a:r>
              <a:rPr lang="en-US" sz="2400" dirty="0"/>
              <a:t>deduct 5% of such sum as income tax thereon</a:t>
            </a:r>
          </a:p>
          <a:p>
            <a:pPr algn="just"/>
            <a:r>
              <a:rPr lang="en-US" sz="2400" dirty="0"/>
              <a:t>Provided</a:t>
            </a:r>
            <a:r>
              <a:rPr lang="en-US" sz="2400" dirty="0">
                <a:solidFill>
                  <a:srgbClr val="FFC000"/>
                </a:solidFill>
              </a:rPr>
              <a:t> if such sum/ aggregate of such sums, credited or paid to a Resident during a financial year </a:t>
            </a:r>
            <a:r>
              <a:rPr lang="en-US" sz="2400" dirty="0"/>
              <a:t>does not exceed</a:t>
            </a:r>
            <a:r>
              <a:rPr lang="en-US" sz="2400" dirty="0">
                <a:solidFill>
                  <a:srgbClr val="FFC000"/>
                </a:solidFill>
              </a:rPr>
              <a:t> </a:t>
            </a:r>
            <a:r>
              <a:rPr lang="en-US" sz="2400" dirty="0" err="1"/>
              <a:t>Rs</a:t>
            </a:r>
            <a:r>
              <a:rPr lang="en-US" sz="2400" dirty="0"/>
              <a:t> 50 </a:t>
            </a:r>
            <a:r>
              <a:rPr lang="en-US" sz="2400" dirty="0" smtClean="0"/>
              <a:t>Lakhs</a:t>
            </a:r>
            <a:r>
              <a:rPr lang="en-US" sz="2400" dirty="0" smtClean="0">
                <a:solidFill>
                  <a:srgbClr val="FFC000"/>
                </a:solidFill>
              </a:rPr>
              <a:t>, no deduction shall be made.</a:t>
            </a:r>
            <a:endParaRPr lang="en-US" sz="2400" dirty="0">
              <a:solidFill>
                <a:srgbClr val="FFC000"/>
              </a:solidFill>
            </a:endParaRPr>
          </a:p>
          <a:p>
            <a:pPr algn="just"/>
            <a:r>
              <a:rPr lang="en-US" sz="2400" dirty="0">
                <a:solidFill>
                  <a:srgbClr val="FFC000"/>
                </a:solidFill>
              </a:rPr>
              <a:t>The provisions of </a:t>
            </a:r>
            <a:r>
              <a:rPr lang="en-US" sz="2400" dirty="0"/>
              <a:t>section 203A shall not apply</a:t>
            </a:r>
            <a:r>
              <a:rPr lang="en-US" sz="2400" dirty="0">
                <a:solidFill>
                  <a:srgbClr val="FFC000"/>
                </a:solidFill>
              </a:rPr>
              <a:t> to a person required to deduct tax in accordance with the provisions of this section. </a:t>
            </a:r>
            <a:endParaRPr lang="en-US" sz="2400" dirty="0" smtClean="0">
              <a:solidFill>
                <a:srgbClr val="FFC000"/>
              </a:solidFill>
            </a:endParaRPr>
          </a:p>
          <a:p>
            <a:pPr algn="just"/>
            <a:r>
              <a:rPr lang="en-US" sz="2400" dirty="0" smtClean="0">
                <a:solidFill>
                  <a:srgbClr val="FFC000"/>
                </a:solidFill>
              </a:rPr>
              <a:t>This section does not exclude expenses for personal purposes.</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30353" y="72786"/>
            <a:ext cx="3061648" cy="27659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623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61361" cy="219729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dirty="0"/>
              <a:t>Sections 194N</a:t>
            </a:r>
            <a:br>
              <a:rPr lang="en-IN" dirty="0"/>
            </a:br>
            <a:r>
              <a:rPr lang="en-IN" sz="3200" b="1" u="sng" dirty="0"/>
              <a:t>[</a:t>
            </a:r>
            <a:r>
              <a:rPr lang="en-US" sz="3200" b="1" u="sng" dirty="0"/>
              <a:t>Payment of certain amounts in cash</a:t>
            </a:r>
            <a:r>
              <a:rPr lang="en-US" sz="3200" b="1" u="sng" dirty="0" smtClean="0"/>
              <a:t>] </a:t>
            </a:r>
            <a:br>
              <a:rPr lang="en-US" sz="3200" b="1" u="sng" dirty="0" smtClean="0"/>
            </a:br>
            <a:r>
              <a:rPr lang="en-US" sz="3200" b="1" u="sng" dirty="0" err="1" smtClean="0"/>
              <a:t>Wef</a:t>
            </a:r>
            <a:r>
              <a:rPr lang="en-US" sz="3200" b="1" u="sng" dirty="0" smtClean="0"/>
              <a:t> 1</a:t>
            </a:r>
            <a:r>
              <a:rPr lang="en-US" sz="3200" b="1" u="sng" baseline="30000" dirty="0" smtClean="0"/>
              <a:t>st</a:t>
            </a:r>
            <a:r>
              <a:rPr lang="en-US" sz="3200" b="1" u="sng" dirty="0" smtClean="0"/>
              <a:t> September 2019</a:t>
            </a:r>
            <a:endParaRPr lang="en-IN" sz="3200" b="1" u="sng" dirty="0"/>
          </a:p>
        </p:txBody>
      </p:sp>
      <p:sp>
        <p:nvSpPr>
          <p:cNvPr id="3" name="Content Placeholder 2"/>
          <p:cNvSpPr>
            <a:spLocks noGrp="1"/>
          </p:cNvSpPr>
          <p:nvPr>
            <p:ph idx="1"/>
          </p:nvPr>
        </p:nvSpPr>
        <p:spPr>
          <a:xfrm>
            <a:off x="-1" y="2177142"/>
            <a:ext cx="12192001" cy="4680857"/>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sz="2500" dirty="0"/>
              <a:t>Applicable to,</a:t>
            </a:r>
          </a:p>
          <a:p>
            <a:pPr lvl="1" algn="just"/>
            <a:r>
              <a:rPr lang="en-US" sz="2500" dirty="0"/>
              <a:t>a banking company to which the Banking Regulation Act, 1949 applies (including any bank or banking institution referred to in section 51 of that Act);</a:t>
            </a:r>
          </a:p>
          <a:p>
            <a:pPr lvl="1" algn="just"/>
            <a:r>
              <a:rPr lang="en-US" sz="2500" dirty="0"/>
              <a:t>a co-operative society engaged in carrying on the business of banking; or </a:t>
            </a:r>
          </a:p>
          <a:p>
            <a:pPr lvl="1" algn="just"/>
            <a:r>
              <a:rPr lang="en-US" sz="2500" dirty="0"/>
              <a:t>a post office,</a:t>
            </a:r>
          </a:p>
          <a:p>
            <a:pPr marL="0" indent="0" algn="just">
              <a:buNone/>
            </a:pPr>
            <a:r>
              <a:rPr lang="en-US" sz="2500" dirty="0"/>
              <a:t>who is responsible for paying any sum, or, as the case may be, aggregate of sums, </a:t>
            </a:r>
            <a:r>
              <a:rPr lang="en-US" b="1" u="sng" dirty="0">
                <a:solidFill>
                  <a:srgbClr val="C00000"/>
                </a:solidFill>
              </a:rPr>
              <a:t>in cash, in excess of </a:t>
            </a:r>
            <a:r>
              <a:rPr lang="en-US" b="1" u="sng" dirty="0" err="1">
                <a:solidFill>
                  <a:srgbClr val="C00000"/>
                </a:solidFill>
              </a:rPr>
              <a:t>Rs</a:t>
            </a:r>
            <a:r>
              <a:rPr lang="en-US" b="1" u="sng" dirty="0">
                <a:solidFill>
                  <a:srgbClr val="C00000"/>
                </a:solidFill>
              </a:rPr>
              <a:t>. 1 Crore</a:t>
            </a:r>
            <a:r>
              <a:rPr lang="en-US" sz="2500" dirty="0"/>
              <a:t> during the previous year, to any person from an account maintained, at the time of payment of such sum, deduct an </a:t>
            </a:r>
            <a:r>
              <a:rPr lang="en-US" b="1" u="sng" dirty="0">
                <a:solidFill>
                  <a:srgbClr val="C00000"/>
                </a:solidFill>
              </a:rPr>
              <a:t>amount equal to 2% of sum exceeding </a:t>
            </a:r>
            <a:r>
              <a:rPr lang="en-US" b="1" u="sng" dirty="0" err="1">
                <a:solidFill>
                  <a:srgbClr val="C00000"/>
                </a:solidFill>
              </a:rPr>
              <a:t>Rs</a:t>
            </a:r>
            <a:r>
              <a:rPr lang="en-US" b="1" u="sng" dirty="0">
                <a:solidFill>
                  <a:srgbClr val="C00000"/>
                </a:solidFill>
              </a:rPr>
              <a:t>. 1 Crore</a:t>
            </a:r>
            <a:r>
              <a:rPr lang="en-US" sz="2500" dirty="0"/>
              <a:t>, as income tax.</a:t>
            </a:r>
            <a:endParaRPr lang="en-IN" sz="2500" dirty="0"/>
          </a:p>
        </p:txBody>
      </p:sp>
      <p:pic>
        <p:nvPicPr>
          <p:cNvPr id="6146" name="Picture 2" descr="Image result for withdrawal in cas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15952" y="-29184"/>
            <a:ext cx="3898341" cy="22264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875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06018" cy="2292824"/>
          </a:xfrm>
        </p:spPr>
        <p:style>
          <a:lnRef idx="1">
            <a:schemeClr val="accent2"/>
          </a:lnRef>
          <a:fillRef idx="2">
            <a:schemeClr val="accent2"/>
          </a:fillRef>
          <a:effectRef idx="1">
            <a:schemeClr val="accent2"/>
          </a:effectRef>
          <a:fontRef idx="minor">
            <a:schemeClr val="dk1"/>
          </a:fontRef>
        </p:style>
        <p:txBody>
          <a:bodyPr>
            <a:normAutofit/>
          </a:bodyPr>
          <a:lstStyle/>
          <a:p>
            <a:r>
              <a:rPr lang="en-IN" sz="4000" b="1" u="sng" dirty="0"/>
              <a:t>Exceptions to Section 194N</a:t>
            </a:r>
            <a:endParaRPr lang="en-IN" b="1" u="sng" dirty="0"/>
          </a:p>
        </p:txBody>
      </p:sp>
      <p:sp>
        <p:nvSpPr>
          <p:cNvPr id="3" name="Content Placeholder 2"/>
          <p:cNvSpPr>
            <a:spLocks noGrp="1"/>
          </p:cNvSpPr>
          <p:nvPr>
            <p:ph idx="1"/>
          </p:nvPr>
        </p:nvSpPr>
        <p:spPr>
          <a:xfrm>
            <a:off x="0" y="2332037"/>
            <a:ext cx="12192000" cy="4525963"/>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36576" indent="0" algn="just">
              <a:buNone/>
            </a:pPr>
            <a:r>
              <a:rPr lang="en-US" b="1" u="sng" dirty="0" smtClean="0"/>
              <a:t>Any </a:t>
            </a:r>
            <a:r>
              <a:rPr lang="en-US" b="1" u="sng" dirty="0"/>
              <a:t>payment made to:</a:t>
            </a:r>
          </a:p>
          <a:p>
            <a:pPr algn="just"/>
            <a:r>
              <a:rPr lang="en-US" dirty="0"/>
              <a:t>The Government; </a:t>
            </a:r>
          </a:p>
          <a:p>
            <a:pPr algn="just"/>
            <a:r>
              <a:rPr lang="en-US" dirty="0"/>
              <a:t>Any banking company / co-operative society engaged in carrying on the business of banking or a post office; </a:t>
            </a:r>
          </a:p>
          <a:p>
            <a:pPr algn="just"/>
            <a:r>
              <a:rPr lang="en-US" dirty="0"/>
              <a:t>Any business correspondent of a banking company / co-operative society engaged in carrying on the business of banking, in accordance with the guidelines issued in this regard by the RBI.</a:t>
            </a:r>
          </a:p>
          <a:p>
            <a:pPr algn="just"/>
            <a:r>
              <a:rPr lang="en-US" dirty="0"/>
              <a:t>Any white label ATM operator of a banking company / co-operative society engaged in carrying on the business of banking, in accordance with the authorization issued by the RBI</a:t>
            </a:r>
          </a:p>
          <a:p>
            <a:pPr algn="just"/>
            <a:r>
              <a:rPr lang="en-US" dirty="0"/>
              <a:t>Such other person or class of persons, which the CG may, by notification in the Official Gazette, specify in consultation with the RBI.’</a:t>
            </a:r>
            <a:endParaRPr lang="en-IN" dirty="0"/>
          </a:p>
        </p:txBody>
      </p:sp>
      <p:pic>
        <p:nvPicPr>
          <p:cNvPr id="4" name="Picture 2" descr="Image result for withdrawal in cas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06018" y="0"/>
            <a:ext cx="4985982" cy="2292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94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00605" cy="141763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b="1" u="sng" dirty="0"/>
              <a:t>Section 269SU</a:t>
            </a:r>
            <a:br>
              <a:rPr lang="en-IN" b="1" u="sng" dirty="0"/>
            </a:br>
            <a:r>
              <a:rPr lang="en-IN" sz="3600" b="1" u="sng" dirty="0"/>
              <a:t>[</a:t>
            </a:r>
            <a:r>
              <a:rPr lang="en-US" sz="3600" b="1" u="sng" dirty="0"/>
              <a:t>Acceptance of payment through prescribed electronic modes]</a:t>
            </a:r>
            <a:endParaRPr lang="en-IN" b="1" u="sng" dirty="0"/>
          </a:p>
        </p:txBody>
      </p:sp>
      <p:sp>
        <p:nvSpPr>
          <p:cNvPr id="3" name="Content Placeholder 2"/>
          <p:cNvSpPr>
            <a:spLocks noGrp="1"/>
          </p:cNvSpPr>
          <p:nvPr>
            <p:ph idx="1"/>
          </p:nvPr>
        </p:nvSpPr>
        <p:spPr>
          <a:xfrm>
            <a:off x="0" y="1487606"/>
            <a:ext cx="7478973" cy="2646585"/>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just"/>
            <a:endParaRPr lang="en-US" i="1" dirty="0"/>
          </a:p>
          <a:p>
            <a:pPr marL="36576" indent="0" algn="just">
              <a:buNone/>
            </a:pPr>
            <a:r>
              <a:rPr lang="en-US" i="1" dirty="0"/>
              <a:t>Every person, carrying on business, shall provide facility for accepting payment through prescribed electronic modes, in addition to the facility for other electronic modes, of payment, if any, being provided by such person, </a:t>
            </a:r>
          </a:p>
          <a:p>
            <a:pPr marL="0" indent="0" algn="just">
              <a:buNone/>
            </a:pPr>
            <a:endParaRPr lang="en-US" i="1" dirty="0"/>
          </a:p>
          <a:p>
            <a:endParaRPr lang="en-IN" dirty="0"/>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3016" y="1583140"/>
            <a:ext cx="4297589" cy="5107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 y="4254182"/>
            <a:ext cx="7506269" cy="276998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a:r>
              <a:rPr lang="en-US" sz="2800" i="1" dirty="0"/>
              <a:t>Applicable - If total sales/ turnover/ gross receipts, in business exceeds </a:t>
            </a:r>
            <a:r>
              <a:rPr lang="en-US" sz="3200" b="1" i="1" u="sng" dirty="0" err="1">
                <a:solidFill>
                  <a:srgbClr val="C00000"/>
                </a:solidFill>
              </a:rPr>
              <a:t>Rs</a:t>
            </a:r>
            <a:r>
              <a:rPr lang="en-US" sz="3200" b="1" i="1" u="sng" dirty="0">
                <a:solidFill>
                  <a:srgbClr val="C00000"/>
                </a:solidFill>
              </a:rPr>
              <a:t>. 50 crores during the immediately preceding PY</a:t>
            </a:r>
            <a:r>
              <a:rPr lang="en-US" sz="3200" b="1" i="1" dirty="0" smtClean="0">
                <a:solidFill>
                  <a:srgbClr val="C00000"/>
                </a:solidFill>
              </a:rPr>
              <a:t>” – Applicable from 1</a:t>
            </a:r>
            <a:r>
              <a:rPr lang="en-US" sz="3200" b="1" i="1" baseline="30000" dirty="0" smtClean="0">
                <a:solidFill>
                  <a:srgbClr val="C00000"/>
                </a:solidFill>
              </a:rPr>
              <a:t>st</a:t>
            </a:r>
            <a:r>
              <a:rPr lang="en-US" sz="3200" b="1" i="1" dirty="0" smtClean="0">
                <a:solidFill>
                  <a:srgbClr val="C00000"/>
                </a:solidFill>
              </a:rPr>
              <a:t> November 2019</a:t>
            </a:r>
            <a:endParaRPr lang="en-IN" sz="3200" b="1" i="1" dirty="0">
              <a:solidFill>
                <a:srgbClr val="C00000"/>
              </a:solidFill>
            </a:endParaRPr>
          </a:p>
          <a:p>
            <a:endParaRPr lang="en-IN" dirty="0"/>
          </a:p>
        </p:txBody>
      </p:sp>
    </p:spTree>
    <p:extLst>
      <p:ext uri="{BB962C8B-B14F-4D97-AF65-F5344CB8AC3E}">
        <p14:creationId xmlns:p14="http://schemas.microsoft.com/office/powerpoint/2010/main" xmlns="" val="58192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8314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b="1" u="sng" dirty="0"/>
              <a:t>Section 271DB</a:t>
            </a:r>
            <a:br>
              <a:rPr lang="en-IN" b="1" u="sng" dirty="0"/>
            </a:br>
            <a:r>
              <a:rPr lang="en-IN" sz="3200" b="1" u="sng" dirty="0"/>
              <a:t>[</a:t>
            </a:r>
            <a:r>
              <a:rPr lang="en-US" sz="3200" b="1" u="sng" dirty="0"/>
              <a:t>Penalty for failure to comply with provisions of section 269SU]</a:t>
            </a:r>
            <a:endParaRPr lang="en-IN" sz="3200" b="1" u="sng" dirty="0"/>
          </a:p>
        </p:txBody>
      </p:sp>
      <p:sp>
        <p:nvSpPr>
          <p:cNvPr id="3" name="Content Placeholder 2"/>
          <p:cNvSpPr>
            <a:spLocks noGrp="1"/>
          </p:cNvSpPr>
          <p:nvPr>
            <p:ph idx="1"/>
          </p:nvPr>
        </p:nvSpPr>
        <p:spPr>
          <a:xfrm>
            <a:off x="1" y="1600201"/>
            <a:ext cx="8215951" cy="5141793"/>
          </a:xfrm>
        </p:spPr>
        <p:style>
          <a:lnRef idx="1">
            <a:schemeClr val="accent6"/>
          </a:lnRef>
          <a:fillRef idx="2">
            <a:schemeClr val="accent6"/>
          </a:fillRef>
          <a:effectRef idx="1">
            <a:schemeClr val="accent6"/>
          </a:effectRef>
          <a:fontRef idx="minor">
            <a:schemeClr val="dk1"/>
          </a:fontRef>
        </p:style>
        <p:txBody>
          <a:bodyPr/>
          <a:lstStyle/>
          <a:p>
            <a:r>
              <a:rPr lang="en-US" dirty="0"/>
              <a:t>Penalty = </a:t>
            </a:r>
            <a:r>
              <a:rPr lang="en-US" b="1" dirty="0" err="1"/>
              <a:t>Rs</a:t>
            </a:r>
            <a:r>
              <a:rPr lang="en-US" b="1" dirty="0"/>
              <a:t>. 5,000/-, </a:t>
            </a:r>
            <a:r>
              <a:rPr lang="en-US" dirty="0"/>
              <a:t>for every day during which such failure continues.</a:t>
            </a:r>
          </a:p>
          <a:p>
            <a:endParaRPr lang="en-US" dirty="0"/>
          </a:p>
          <a:p>
            <a:r>
              <a:rPr lang="en-US" dirty="0"/>
              <a:t>Provided that no such penalty shall be imposable if such person proves that there were good and sufficient reasons for such failure. </a:t>
            </a:r>
          </a:p>
          <a:p>
            <a:endParaRPr lang="en-US" dirty="0"/>
          </a:p>
          <a:p>
            <a:r>
              <a:rPr lang="en-US" dirty="0"/>
              <a:t>Such penalty shall be imposed by the JCIT.</a:t>
            </a:r>
            <a:endParaRPr lang="en-IN" dirty="0"/>
          </a:p>
        </p:txBody>
      </p:sp>
      <p:pic>
        <p:nvPicPr>
          <p:cNvPr id="7172" name="Picture 4"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854198">
            <a:off x="8385692" y="4291258"/>
            <a:ext cx="3633271" cy="171354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4" name="Picture 6" descr="Image result for PENALTY FI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68916">
            <a:off x="8541482" y="1972207"/>
            <a:ext cx="3419939" cy="1411828"/>
          </a:xfrm>
          <a:prstGeom prst="rect">
            <a:avLst/>
          </a:prstGeom>
          <a:solidFill>
            <a:schemeClr val="accent1">
              <a:alpha val="0"/>
            </a:schemeClr>
          </a:solidFill>
        </p:spPr>
      </p:pic>
    </p:spTree>
    <p:extLst>
      <p:ext uri="{BB962C8B-B14F-4D97-AF65-F5344CB8AC3E}">
        <p14:creationId xmlns:p14="http://schemas.microsoft.com/office/powerpoint/2010/main" xmlns="" val="188093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0174" y="2255521"/>
            <a:ext cx="7744626" cy="4160519"/>
          </a:xfrm>
        </p:spPr>
        <p:txBody>
          <a:bodyPr>
            <a:normAutofit lnSpcReduction="10000"/>
          </a:bodyPr>
          <a:lstStyle/>
          <a:p>
            <a:pPr algn="just"/>
            <a:r>
              <a:rPr lang="en-US" sz="2400" b="1" i="1" dirty="0">
                <a:ln w="1905"/>
                <a:solidFill>
                  <a:srgbClr val="FFC000"/>
                </a:solidFill>
                <a:effectLst>
                  <a:innerShdw blurRad="69850" dist="43180" dir="5400000">
                    <a:srgbClr val="000000">
                      <a:alpha val="65000"/>
                    </a:srgbClr>
                  </a:innerShdw>
                </a:effectLst>
                <a:latin typeface="Arial Black" pitchFamily="34" charset="0"/>
              </a:rPr>
              <a:t>First female  (full time) in Indian history to present Union Budget !</a:t>
            </a:r>
          </a:p>
          <a:p>
            <a:pPr marL="0" lvl="5" indent="0" algn="just">
              <a:buClr>
                <a:schemeClr val="accent1"/>
              </a:buClr>
              <a:buSzPct val="80000"/>
              <a:buNone/>
            </a:pPr>
            <a:endParaRPr lang="en-US" sz="2400" b="1" i="1" dirty="0">
              <a:ln w="1905"/>
              <a:solidFill>
                <a:srgbClr val="FFC000"/>
              </a:solidFill>
              <a:effectLst>
                <a:innerShdw blurRad="69850" dist="43180" dir="5400000">
                  <a:srgbClr val="000000">
                    <a:alpha val="65000"/>
                  </a:srgbClr>
                </a:innerShdw>
              </a:effectLst>
              <a:latin typeface="Arial Black" pitchFamily="34" charset="0"/>
            </a:endParaRPr>
          </a:p>
          <a:p>
            <a:pPr marL="342900" lvl="5" indent="-342900" algn="just">
              <a:buClr>
                <a:schemeClr val="accent1"/>
              </a:buClr>
              <a:buSzPct val="80000"/>
              <a:buFont typeface="Wingdings" pitchFamily="2" charset="2"/>
              <a:buChar char="ü"/>
            </a:pPr>
            <a:r>
              <a:rPr lang="en-US" sz="2400" b="1" i="1" dirty="0">
                <a:ln w="1905"/>
                <a:solidFill>
                  <a:srgbClr val="FFC000"/>
                </a:solidFill>
                <a:effectLst>
                  <a:innerShdw blurRad="69850" dist="43180" dir="5400000">
                    <a:srgbClr val="000000">
                      <a:alpha val="65000"/>
                    </a:srgbClr>
                  </a:innerShdw>
                </a:effectLst>
                <a:latin typeface="Arial Black" pitchFamily="34" charset="0"/>
              </a:rPr>
              <a:t>It is not the traditional leather bag this year, from which the word Budget originated - Western briefcase culture is replaced by a Red Cloth with “</a:t>
            </a:r>
            <a:r>
              <a:rPr lang="en-US" sz="2400" b="1" i="1" dirty="0" err="1">
                <a:ln w="1905"/>
                <a:solidFill>
                  <a:srgbClr val="FFC000"/>
                </a:solidFill>
                <a:effectLst>
                  <a:innerShdw blurRad="69850" dist="43180" dir="5400000">
                    <a:srgbClr val="000000">
                      <a:alpha val="65000"/>
                    </a:srgbClr>
                  </a:innerShdw>
                </a:effectLst>
                <a:latin typeface="Arial Black" pitchFamily="34" charset="0"/>
              </a:rPr>
              <a:t>Satyamev</a:t>
            </a:r>
            <a:r>
              <a:rPr lang="en-US" sz="2400" b="1" i="1" dirty="0">
                <a:ln w="1905"/>
                <a:solidFill>
                  <a:srgbClr val="FFC000"/>
                </a:solidFill>
                <a:effectLst>
                  <a:innerShdw blurRad="69850" dist="43180" dir="5400000">
                    <a:srgbClr val="000000">
                      <a:alpha val="65000"/>
                    </a:srgbClr>
                  </a:innerShdw>
                </a:effectLst>
                <a:latin typeface="Arial Black" pitchFamily="34" charset="0"/>
              </a:rPr>
              <a:t> </a:t>
            </a:r>
            <a:r>
              <a:rPr lang="en-US" sz="2400" b="1" i="1" dirty="0" err="1">
                <a:ln w="1905"/>
                <a:solidFill>
                  <a:srgbClr val="FFC000"/>
                </a:solidFill>
                <a:effectLst>
                  <a:innerShdw blurRad="69850" dist="43180" dir="5400000">
                    <a:srgbClr val="000000">
                      <a:alpha val="65000"/>
                    </a:srgbClr>
                  </a:innerShdw>
                </a:effectLst>
                <a:latin typeface="Arial Black" pitchFamily="34" charset="0"/>
              </a:rPr>
              <a:t>Jayate</a:t>
            </a:r>
            <a:r>
              <a:rPr lang="en-US" sz="2400" b="1" i="1" dirty="0">
                <a:ln w="1905"/>
                <a:solidFill>
                  <a:srgbClr val="FFC000"/>
                </a:solidFill>
                <a:effectLst>
                  <a:innerShdw blurRad="69850" dist="43180" dir="5400000">
                    <a:srgbClr val="000000">
                      <a:alpha val="65000"/>
                    </a:srgbClr>
                  </a:innerShdw>
                </a:effectLst>
                <a:latin typeface="Arial Black" pitchFamily="34" charset="0"/>
              </a:rPr>
              <a:t>” emblem  !</a:t>
            </a:r>
          </a:p>
          <a:p>
            <a:pPr marL="36576" indent="0" algn="just">
              <a:buNone/>
            </a:pPr>
            <a:endParaRPr lang="en-US" sz="2400" b="1" i="1" dirty="0">
              <a:ln w="1905"/>
              <a:solidFill>
                <a:srgbClr val="FFC000"/>
              </a:solidFill>
              <a:effectLst>
                <a:innerShdw blurRad="69850" dist="43180" dir="5400000">
                  <a:srgbClr val="000000">
                    <a:alpha val="65000"/>
                  </a:srgbClr>
                </a:innerShdw>
              </a:effectLst>
              <a:latin typeface="Arial Black" pitchFamily="34" charset="0"/>
            </a:endParaRPr>
          </a:p>
          <a:p>
            <a:pPr algn="just"/>
            <a:r>
              <a:rPr lang="en-US" sz="2400" b="1" i="1" dirty="0">
                <a:ln w="1905"/>
                <a:solidFill>
                  <a:srgbClr val="FFC000"/>
                </a:solidFill>
                <a:effectLst>
                  <a:innerShdw blurRad="69850" dist="43180" dir="5400000">
                    <a:srgbClr val="000000">
                      <a:alpha val="65000"/>
                    </a:srgbClr>
                  </a:innerShdw>
                </a:effectLst>
                <a:latin typeface="Arial Black" pitchFamily="34" charset="0"/>
              </a:rPr>
              <a:t>Delivered  a 2 hours 17 minutes  speech without any break !!!</a:t>
            </a:r>
          </a:p>
          <a:p>
            <a:pPr algn="just"/>
            <a:endParaRPr lang="en-US" sz="2000" b="1" i="1" dirty="0">
              <a:ln w="1905"/>
              <a:solidFill>
                <a:srgbClr val="FFC000"/>
              </a:solidFill>
              <a:effectLst>
                <a:innerShdw blurRad="69850" dist="43180" dir="5400000">
                  <a:srgbClr val="000000">
                    <a:alpha val="65000"/>
                  </a:srgbClr>
                </a:innerShdw>
              </a:effectLst>
              <a:latin typeface="+mj-lt"/>
            </a:endParaRPr>
          </a:p>
          <a:p>
            <a:pPr lvl="1" algn="just"/>
            <a:endParaRPr lang="en-US" sz="2000" dirty="0"/>
          </a:p>
          <a:p>
            <a:pPr algn="just"/>
            <a:endParaRPr lang="en-US" sz="2000" b="1" i="1" dirty="0">
              <a:ln w="1905"/>
              <a:solidFill>
                <a:srgbClr val="FFC000"/>
              </a:solidFill>
              <a:effectLst>
                <a:innerShdw blurRad="69850" dist="43180" dir="5400000">
                  <a:srgbClr val="000000">
                    <a:alpha val="65000"/>
                  </a:srgbClr>
                </a:innerShdw>
              </a:effectLst>
              <a:latin typeface="+mj-lt"/>
            </a:endParaRPr>
          </a:p>
          <a:p>
            <a:pPr marL="0" indent="0" algn="just">
              <a:buNone/>
            </a:pPr>
            <a:endParaRPr lang="en-US" sz="2000" b="1" i="1" dirty="0">
              <a:ln w="1905"/>
              <a:solidFill>
                <a:srgbClr val="FFC000"/>
              </a:solidFill>
              <a:effectLst>
                <a:innerShdw blurRad="69850" dist="43180" dir="5400000">
                  <a:srgbClr val="000000">
                    <a:alpha val="65000"/>
                  </a:srgbClr>
                </a:innerShdw>
              </a:effectLst>
              <a:latin typeface="+mj-lt"/>
            </a:endParaRPr>
          </a:p>
          <a:p>
            <a:pPr algn="just"/>
            <a:endParaRPr lang="en-IN" sz="1800" b="1" i="1" dirty="0">
              <a:ln w="1905"/>
              <a:solidFill>
                <a:srgbClr val="FFC000"/>
              </a:solidFill>
              <a:effectLst>
                <a:innerShdw blurRad="69850" dist="43180" dir="5400000">
                  <a:srgbClr val="000000">
                    <a:alpha val="65000"/>
                  </a:srgbClr>
                </a:innerShdw>
              </a:effectLst>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7771"/>
            <a:ext cx="3990174" cy="6266829"/>
          </a:xfrm>
          <a:prstGeom prst="ellipse">
            <a:avLst/>
          </a:prstGeom>
          <a:ln>
            <a:noFill/>
          </a:ln>
          <a:effectLst>
            <a:softEdge rad="112500"/>
          </a:effectLst>
        </p:spPr>
      </p:pic>
      <p:sp>
        <p:nvSpPr>
          <p:cNvPr id="13" name="Cloud Callout 12"/>
          <p:cNvSpPr/>
          <p:nvPr/>
        </p:nvSpPr>
        <p:spPr>
          <a:xfrm>
            <a:off x="3674292" y="0"/>
            <a:ext cx="4783908" cy="2124738"/>
          </a:xfrm>
          <a:prstGeom prst="cloudCallout">
            <a:avLst>
              <a:gd name="adj1" fmla="val -70024"/>
              <a:gd name="adj2" fmla="val 1311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solidFill>
                  <a:srgbClr val="7030A0"/>
                </a:solidFill>
              </a:rPr>
              <a:t>‘</a:t>
            </a:r>
            <a:r>
              <a:rPr lang="en-US" sz="2800" b="1" i="1" u="sng" dirty="0" err="1">
                <a:solidFill>
                  <a:srgbClr val="7030A0"/>
                </a:solidFill>
              </a:rPr>
              <a:t>Mazboot</a:t>
            </a:r>
            <a:r>
              <a:rPr lang="en-US" sz="2800" b="1" i="1" u="sng" dirty="0">
                <a:solidFill>
                  <a:srgbClr val="7030A0"/>
                </a:solidFill>
              </a:rPr>
              <a:t> </a:t>
            </a:r>
            <a:r>
              <a:rPr lang="en-US" sz="2800" b="1" i="1" u="sng" dirty="0" err="1">
                <a:solidFill>
                  <a:srgbClr val="7030A0"/>
                </a:solidFill>
              </a:rPr>
              <a:t>Desh</a:t>
            </a:r>
            <a:r>
              <a:rPr lang="en-US" sz="2800" b="1" i="1" u="sng" dirty="0">
                <a:solidFill>
                  <a:srgbClr val="7030A0"/>
                </a:solidFill>
              </a:rPr>
              <a:t> </a:t>
            </a:r>
            <a:r>
              <a:rPr lang="en-US" sz="2800" b="1" i="1" u="sng" dirty="0" err="1">
                <a:solidFill>
                  <a:srgbClr val="7030A0"/>
                </a:solidFill>
              </a:rPr>
              <a:t>Ke</a:t>
            </a:r>
            <a:r>
              <a:rPr lang="en-US" sz="2800" b="1" i="1" u="sng" dirty="0">
                <a:solidFill>
                  <a:srgbClr val="7030A0"/>
                </a:solidFill>
              </a:rPr>
              <a:t> </a:t>
            </a:r>
            <a:r>
              <a:rPr lang="en-US" sz="2800" b="1" i="1" u="sng" dirty="0" err="1">
                <a:solidFill>
                  <a:srgbClr val="7030A0"/>
                </a:solidFill>
              </a:rPr>
              <a:t>Liye</a:t>
            </a:r>
            <a:r>
              <a:rPr lang="en-US" sz="2800" b="1" i="1" u="sng" dirty="0">
                <a:solidFill>
                  <a:srgbClr val="7030A0"/>
                </a:solidFill>
              </a:rPr>
              <a:t> </a:t>
            </a:r>
            <a:r>
              <a:rPr lang="en-US" sz="2800" b="1" i="1" u="sng" dirty="0" err="1">
                <a:solidFill>
                  <a:srgbClr val="7030A0"/>
                </a:solidFill>
              </a:rPr>
              <a:t>Mazboot</a:t>
            </a:r>
            <a:r>
              <a:rPr lang="en-US" sz="2800" b="1" i="1" u="sng" dirty="0">
                <a:solidFill>
                  <a:srgbClr val="7030A0"/>
                </a:solidFill>
              </a:rPr>
              <a:t> </a:t>
            </a:r>
            <a:r>
              <a:rPr lang="en-US" sz="2800" b="1" i="1" u="sng" dirty="0" err="1">
                <a:solidFill>
                  <a:srgbClr val="7030A0"/>
                </a:solidFill>
              </a:rPr>
              <a:t>Nagrik</a:t>
            </a:r>
            <a:r>
              <a:rPr lang="en-US" sz="2800" dirty="0">
                <a:solidFill>
                  <a:srgbClr val="7030A0"/>
                </a:solidFill>
              </a:rPr>
              <a:t>'</a:t>
            </a:r>
            <a:endParaRPr lang="en-US" dirty="0">
              <a:solidFill>
                <a:srgbClr val="7030A0"/>
              </a:solidFill>
            </a:endParaRPr>
          </a:p>
        </p:txBody>
      </p:sp>
    </p:spTree>
    <p:extLst>
      <p:ext uri="{BB962C8B-B14F-4D97-AF65-F5344CB8AC3E}">
        <p14:creationId xmlns:p14="http://schemas.microsoft.com/office/powerpoint/2010/main" xmlns="" val="76225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fontScale="90000"/>
          </a:bodyPr>
          <a:lstStyle/>
          <a:p>
            <a:pPr algn="ctr"/>
            <a:r>
              <a:rPr lang="en-US" sz="9600" b="1" i="1" u="sng" dirty="0"/>
              <a:t>AMENDMENTS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183950"/>
            <a:ext cx="12191999" cy="5674050"/>
          </a:xfrm>
        </p:spPr>
      </p:pic>
    </p:spTree>
    <p:extLst>
      <p:ext uri="{BB962C8B-B14F-4D97-AF65-F5344CB8AC3E}">
        <p14:creationId xmlns:p14="http://schemas.microsoft.com/office/powerpoint/2010/main" xmlns="" val="59865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5970"/>
          </a:xfrm>
        </p:spPr>
        <p:txBody>
          <a:bodyPr>
            <a:noAutofit/>
          </a:bodyPr>
          <a:lstStyle/>
          <a:p>
            <a:pPr algn="ctr"/>
            <a:r>
              <a:rPr lang="en-US" sz="5400" b="1" u="sng" dirty="0"/>
              <a:t/>
            </a:r>
            <a:br>
              <a:rPr lang="en-US" sz="5400" b="1" u="sng" dirty="0"/>
            </a:br>
            <a:r>
              <a:rPr lang="en-US" sz="5400" b="1" u="sng" dirty="0"/>
              <a:t>Amendments </a:t>
            </a:r>
            <a:r>
              <a:rPr lang="en-US" sz="5400" b="1" u="sng" dirty="0" smtClean="0"/>
              <a:t>to Section </a:t>
            </a:r>
            <a:r>
              <a:rPr lang="en-US" sz="5400" b="1" u="sng" dirty="0"/>
              <a:t>2</a:t>
            </a:r>
            <a:br>
              <a:rPr lang="en-US" sz="5400" b="1" u="sng" dirty="0"/>
            </a:br>
            <a:endParaRPr lang="en-IN" sz="5400" b="1" u="sng" dirty="0"/>
          </a:p>
        </p:txBody>
      </p:sp>
      <p:sp>
        <p:nvSpPr>
          <p:cNvPr id="3" name="Content Placeholder 2"/>
          <p:cNvSpPr>
            <a:spLocks noGrp="1"/>
          </p:cNvSpPr>
          <p:nvPr>
            <p:ph idx="1"/>
          </p:nvPr>
        </p:nvSpPr>
        <p:spPr>
          <a:xfrm>
            <a:off x="0" y="1743738"/>
            <a:ext cx="12192000" cy="5114262"/>
          </a:xfrm>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r>
              <a:rPr lang="en-IN" b="1" u="sng" dirty="0"/>
              <a:t>In section 2 of the Income-tax Act, in clause (19AA) </a:t>
            </a:r>
            <a:r>
              <a:rPr lang="en-IN" b="1" u="sng" dirty="0" smtClean="0"/>
              <a:t>proviso is </a:t>
            </a:r>
            <a:r>
              <a:rPr lang="en-IN" b="1" u="sng" dirty="0"/>
              <a:t>inserted</a:t>
            </a:r>
            <a:r>
              <a:rPr lang="en-IN" b="1" u="sng" dirty="0" smtClean="0"/>
              <a:t>: </a:t>
            </a:r>
            <a:r>
              <a:rPr lang="en-IN" b="1" u="sng" dirty="0" smtClean="0">
                <a:solidFill>
                  <a:srgbClr val="C00000"/>
                </a:solidFill>
              </a:rPr>
              <a:t>{</a:t>
            </a:r>
            <a:r>
              <a:rPr lang="en-IN" b="1" u="sng" dirty="0" err="1" smtClean="0">
                <a:solidFill>
                  <a:srgbClr val="C00000"/>
                </a:solidFill>
              </a:rPr>
              <a:t>Wef</a:t>
            </a:r>
            <a:r>
              <a:rPr lang="en-IN" b="1" u="sng" dirty="0" smtClean="0">
                <a:solidFill>
                  <a:srgbClr val="C00000"/>
                </a:solidFill>
              </a:rPr>
              <a:t> 1</a:t>
            </a:r>
            <a:r>
              <a:rPr lang="en-IN" b="1" u="sng" baseline="30000" dirty="0" smtClean="0">
                <a:solidFill>
                  <a:srgbClr val="C00000"/>
                </a:solidFill>
              </a:rPr>
              <a:t>st</a:t>
            </a:r>
            <a:r>
              <a:rPr lang="en-IN" b="1" u="sng" dirty="0" smtClean="0">
                <a:solidFill>
                  <a:srgbClr val="C00000"/>
                </a:solidFill>
              </a:rPr>
              <a:t> day of April 2020}</a:t>
            </a:r>
            <a:endParaRPr lang="en-IN" b="1" u="sng" dirty="0">
              <a:solidFill>
                <a:srgbClr val="C00000"/>
              </a:solidFill>
            </a:endParaRPr>
          </a:p>
          <a:p>
            <a:pPr marL="514350" indent="-514350">
              <a:buNone/>
            </a:pPr>
            <a:endParaRPr lang="en-IN" i="1" u="sng" dirty="0"/>
          </a:p>
          <a:p>
            <a:pPr>
              <a:buNone/>
            </a:pPr>
            <a:r>
              <a:rPr lang="en-IN" dirty="0"/>
              <a:t>	</a:t>
            </a:r>
            <a:r>
              <a:rPr lang="en-IN" dirty="0" smtClean="0"/>
              <a:t>“To state </a:t>
            </a:r>
            <a:r>
              <a:rPr lang="en-IN" dirty="0"/>
              <a:t>that the provisions of this sub-clause shall not apply where the resulting company records the value of the property and the liabilities of the undertaking or undertakings at a value different from the value appearing in the books of account of the demerged company, immediately before the demerger, in compliance to the Indian Accounting Standards specified in Annexure to the Companies (Indian Accounting Standards) Rules, 2015;”.</a:t>
            </a:r>
          </a:p>
          <a:p>
            <a:pPr>
              <a:buNone/>
            </a:pPr>
            <a:endParaRPr lang="en-IN" u="sng" dirty="0"/>
          </a:p>
        </p:txBody>
      </p:sp>
    </p:spTree>
    <p:extLst>
      <p:ext uri="{BB962C8B-B14F-4D97-AF65-F5344CB8AC3E}">
        <p14:creationId xmlns:p14="http://schemas.microsoft.com/office/powerpoint/2010/main" xmlns="" val="358046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pPr algn="ctr"/>
            <a:r>
              <a:rPr lang="en-US" b="1" u="sng" dirty="0" smtClean="0"/>
              <a:t>Amendment to Section </a:t>
            </a:r>
            <a:r>
              <a:rPr lang="en-US" b="1" u="sng" dirty="0"/>
              <a:t>9</a:t>
            </a:r>
          </a:p>
        </p:txBody>
      </p:sp>
      <p:sp>
        <p:nvSpPr>
          <p:cNvPr id="3" name="Content Placeholder 2"/>
          <p:cNvSpPr>
            <a:spLocks noGrp="1"/>
          </p:cNvSpPr>
          <p:nvPr>
            <p:ph idx="1"/>
          </p:nvPr>
        </p:nvSpPr>
        <p:spPr>
          <a:xfrm>
            <a:off x="0" y="1185864"/>
            <a:ext cx="12192000" cy="5672136"/>
          </a:xfrm>
        </p:spPr>
        <p:txBody>
          <a:bodyPr>
            <a:normAutofit/>
          </a:bodyPr>
          <a:lstStyle/>
          <a:p>
            <a:pPr marL="0" indent="0">
              <a:buNone/>
            </a:pPr>
            <a:r>
              <a:rPr lang="en-US" dirty="0"/>
              <a:t> </a:t>
            </a:r>
            <a:r>
              <a:rPr lang="en-IN" dirty="0" smtClean="0">
                <a:solidFill>
                  <a:srgbClr val="FFC000"/>
                </a:solidFill>
              </a:rPr>
              <a:t>In </a:t>
            </a:r>
            <a:r>
              <a:rPr lang="en-IN" dirty="0">
                <a:solidFill>
                  <a:srgbClr val="FFC000"/>
                </a:solidFill>
              </a:rPr>
              <a:t>section 9 , in sub-section (</a:t>
            </a:r>
            <a:r>
              <a:rPr lang="en-IN" i="1" dirty="0">
                <a:solidFill>
                  <a:srgbClr val="FFC000"/>
                </a:solidFill>
              </a:rPr>
              <a:t>1), after clause (vii),the following clause shall </a:t>
            </a:r>
            <a:r>
              <a:rPr lang="en-IN" dirty="0">
                <a:solidFill>
                  <a:srgbClr val="FFC000"/>
                </a:solidFill>
              </a:rPr>
              <a:t>be inserted </a:t>
            </a:r>
            <a:r>
              <a:rPr lang="en-IN" dirty="0"/>
              <a:t>with effect from 1.04.2020</a:t>
            </a:r>
            <a:r>
              <a:rPr lang="en-IN" dirty="0">
                <a:solidFill>
                  <a:srgbClr val="FFC000"/>
                </a:solidFill>
              </a:rPr>
              <a:t>, namely:––</a:t>
            </a:r>
          </a:p>
          <a:p>
            <a:pPr marL="514350" indent="-514350" algn="just">
              <a:buAutoNum type="arabicPeriod" startAt="2"/>
            </a:pPr>
            <a:endParaRPr lang="en-IN" dirty="0">
              <a:solidFill>
                <a:srgbClr val="FFC000"/>
              </a:solidFill>
            </a:endParaRPr>
          </a:p>
          <a:p>
            <a:pPr marL="514350" indent="-514350" algn="just">
              <a:buNone/>
            </a:pPr>
            <a:r>
              <a:rPr lang="en-IN" dirty="0">
                <a:solidFill>
                  <a:srgbClr val="FFC000"/>
                </a:solidFill>
              </a:rPr>
              <a:t>       “(</a:t>
            </a:r>
            <a:r>
              <a:rPr lang="en-IN" i="1" dirty="0">
                <a:solidFill>
                  <a:srgbClr val="FFC000"/>
                </a:solidFill>
              </a:rPr>
              <a:t>viii) income of the nature referred to in sub-clause (</a:t>
            </a:r>
            <a:r>
              <a:rPr lang="en-IN" i="1" dirty="0" err="1">
                <a:solidFill>
                  <a:srgbClr val="FFC000"/>
                </a:solidFill>
              </a:rPr>
              <a:t>xviia</a:t>
            </a:r>
            <a:r>
              <a:rPr lang="en-IN" i="1" dirty="0">
                <a:solidFill>
                  <a:srgbClr val="FFC000"/>
                </a:solidFill>
              </a:rPr>
              <a:t>) of clause(24) of section 2, arising from </a:t>
            </a:r>
            <a:r>
              <a:rPr lang="en-IN" dirty="0">
                <a:solidFill>
                  <a:srgbClr val="FFC000"/>
                </a:solidFill>
              </a:rPr>
              <a:t>any sum of money paid, or any property </a:t>
            </a:r>
            <a:r>
              <a:rPr lang="en-IN" dirty="0" smtClean="0">
                <a:solidFill>
                  <a:srgbClr val="FFC000"/>
                </a:solidFill>
              </a:rPr>
              <a:t>situated </a:t>
            </a:r>
            <a:r>
              <a:rPr lang="en-IN" dirty="0">
                <a:solidFill>
                  <a:srgbClr val="FFC000"/>
                </a:solidFill>
              </a:rPr>
              <a:t>in India transferred, </a:t>
            </a:r>
            <a:r>
              <a:rPr lang="en-IN" dirty="0"/>
              <a:t>on or after the 5th day of July</a:t>
            </a:r>
            <a:r>
              <a:rPr lang="en-IN" dirty="0">
                <a:solidFill>
                  <a:srgbClr val="FFC000"/>
                </a:solidFill>
              </a:rPr>
              <a:t>, </a:t>
            </a:r>
            <a:r>
              <a:rPr lang="en-IN" dirty="0"/>
              <a:t>2019</a:t>
            </a:r>
            <a:r>
              <a:rPr lang="en-IN" dirty="0">
                <a:solidFill>
                  <a:srgbClr val="FFC000"/>
                </a:solidFill>
              </a:rPr>
              <a:t> </a:t>
            </a:r>
            <a:r>
              <a:rPr lang="en-IN" dirty="0"/>
              <a:t>by</a:t>
            </a:r>
            <a:r>
              <a:rPr lang="en-IN" dirty="0">
                <a:solidFill>
                  <a:srgbClr val="FFC000"/>
                </a:solidFill>
              </a:rPr>
              <a:t> a person </a:t>
            </a:r>
            <a:r>
              <a:rPr lang="en-IN" dirty="0"/>
              <a:t>resident</a:t>
            </a:r>
            <a:r>
              <a:rPr lang="en-IN" dirty="0">
                <a:solidFill>
                  <a:srgbClr val="FFC000"/>
                </a:solidFill>
              </a:rPr>
              <a:t> in </a:t>
            </a:r>
            <a:r>
              <a:rPr lang="en-IN" dirty="0" smtClean="0">
                <a:solidFill>
                  <a:srgbClr val="FFC000"/>
                </a:solidFill>
              </a:rPr>
              <a:t>India </a:t>
            </a:r>
            <a:r>
              <a:rPr lang="en-IN" dirty="0" smtClean="0"/>
              <a:t>to</a:t>
            </a:r>
            <a:r>
              <a:rPr lang="en-IN" dirty="0" smtClean="0">
                <a:solidFill>
                  <a:srgbClr val="FFC000"/>
                </a:solidFill>
              </a:rPr>
              <a:t> </a:t>
            </a:r>
            <a:r>
              <a:rPr lang="en-IN" dirty="0">
                <a:solidFill>
                  <a:srgbClr val="FFC000"/>
                </a:solidFill>
              </a:rPr>
              <a:t>a person </a:t>
            </a:r>
            <a:r>
              <a:rPr lang="en-IN" dirty="0"/>
              <a:t>outside India</a:t>
            </a:r>
            <a:r>
              <a:rPr lang="en-IN" dirty="0" smtClean="0">
                <a:solidFill>
                  <a:srgbClr val="FFC000"/>
                </a:solidFill>
              </a:rPr>
              <a:t>.”</a:t>
            </a:r>
            <a:endParaRPr lang="en-US" dirty="0">
              <a:solidFill>
                <a:srgbClr val="FFC000"/>
              </a:solidFill>
            </a:endParaRPr>
          </a:p>
        </p:txBody>
      </p:sp>
    </p:spTree>
    <p:extLst>
      <p:ext uri="{BB962C8B-B14F-4D97-AF65-F5344CB8AC3E}">
        <p14:creationId xmlns:p14="http://schemas.microsoft.com/office/powerpoint/2010/main" xmlns="" val="72957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12AA</a:t>
            </a:r>
          </a:p>
        </p:txBody>
      </p:sp>
      <p:sp>
        <p:nvSpPr>
          <p:cNvPr id="3" name="Content Placeholder 2"/>
          <p:cNvSpPr>
            <a:spLocks noGrp="1"/>
          </p:cNvSpPr>
          <p:nvPr>
            <p:ph idx="1"/>
          </p:nvPr>
        </p:nvSpPr>
        <p:spPr>
          <a:xfrm>
            <a:off x="0" y="1185864"/>
            <a:ext cx="12192000" cy="5672136"/>
          </a:xfrm>
        </p:spPr>
        <p:txBody>
          <a:bodyPr>
            <a:normAutofit fontScale="92500" lnSpcReduction="20000"/>
          </a:bodyPr>
          <a:lstStyle/>
          <a:p>
            <a:r>
              <a:rPr lang="en-US" dirty="0">
                <a:solidFill>
                  <a:srgbClr val="FFC000"/>
                </a:solidFill>
              </a:rPr>
              <a:t>In section 12AA of the Income-tax Act, with effect from the </a:t>
            </a:r>
            <a:r>
              <a:rPr lang="en-US" dirty="0"/>
              <a:t>1st day of September, 2019,––</a:t>
            </a:r>
          </a:p>
          <a:p>
            <a:pPr marL="36576" indent="0">
              <a:buNone/>
            </a:pPr>
            <a:endParaRPr lang="en-US" dirty="0">
              <a:solidFill>
                <a:srgbClr val="FFC000"/>
              </a:solidFill>
            </a:endParaRPr>
          </a:p>
          <a:p>
            <a:pPr marL="36576" indent="0">
              <a:buNone/>
            </a:pPr>
            <a:r>
              <a:rPr lang="en-US" dirty="0" smtClean="0"/>
              <a:t>Principal CIT</a:t>
            </a:r>
            <a:r>
              <a:rPr lang="en-US" dirty="0" smtClean="0">
                <a:solidFill>
                  <a:srgbClr val="FFC000"/>
                </a:solidFill>
              </a:rPr>
              <a:t> or </a:t>
            </a:r>
            <a:r>
              <a:rPr lang="en-US" dirty="0" smtClean="0"/>
              <a:t>CIT</a:t>
            </a:r>
            <a:r>
              <a:rPr lang="en-US" dirty="0" smtClean="0">
                <a:solidFill>
                  <a:srgbClr val="FFC000"/>
                </a:solidFill>
              </a:rPr>
              <a:t> can,––</a:t>
            </a:r>
            <a:endParaRPr lang="en-US" dirty="0">
              <a:solidFill>
                <a:srgbClr val="FFC000"/>
              </a:solidFill>
            </a:endParaRPr>
          </a:p>
          <a:p>
            <a:pPr marL="36576" indent="0">
              <a:buNone/>
            </a:pPr>
            <a:r>
              <a:rPr lang="en-US" dirty="0">
                <a:solidFill>
                  <a:srgbClr val="FFC000"/>
                </a:solidFill>
              </a:rPr>
              <a:t>        </a:t>
            </a:r>
          </a:p>
          <a:p>
            <a:pPr marL="36576" indent="0">
              <a:buNone/>
            </a:pPr>
            <a:r>
              <a:rPr lang="en-US" dirty="0">
                <a:solidFill>
                  <a:srgbClr val="FFC000"/>
                </a:solidFill>
              </a:rPr>
              <a:t>       “(</a:t>
            </a:r>
            <a:r>
              <a:rPr lang="en-US" i="1" dirty="0">
                <a:solidFill>
                  <a:srgbClr val="FFC000"/>
                </a:solidFill>
              </a:rPr>
              <a:t>a</a:t>
            </a:r>
            <a:r>
              <a:rPr lang="en-US" dirty="0">
                <a:solidFill>
                  <a:srgbClr val="FFC000"/>
                </a:solidFill>
              </a:rPr>
              <a:t>) call for such documents or information from the trust or institution as he thinks necessary in order to satisfy himself about,––</a:t>
            </a:r>
          </a:p>
          <a:p>
            <a:endParaRPr lang="en-US" dirty="0" smtClean="0">
              <a:solidFill>
                <a:srgbClr val="FFC000"/>
              </a:solidFill>
            </a:endParaRPr>
          </a:p>
          <a:p>
            <a:r>
              <a:rPr lang="en-US" dirty="0" smtClean="0">
                <a:solidFill>
                  <a:srgbClr val="FFC000"/>
                </a:solidFill>
              </a:rPr>
              <a:t>(</a:t>
            </a:r>
            <a:r>
              <a:rPr lang="en-US" i="1" dirty="0">
                <a:solidFill>
                  <a:srgbClr val="FFC000"/>
                </a:solidFill>
              </a:rPr>
              <a:t>i</a:t>
            </a:r>
            <a:r>
              <a:rPr lang="en-US" dirty="0">
                <a:solidFill>
                  <a:srgbClr val="FFC000"/>
                </a:solidFill>
              </a:rPr>
              <a:t>) </a:t>
            </a:r>
            <a:r>
              <a:rPr lang="en-US" dirty="0"/>
              <a:t>the genuineness of activities </a:t>
            </a:r>
            <a:r>
              <a:rPr lang="en-US" dirty="0">
                <a:solidFill>
                  <a:srgbClr val="FFC000"/>
                </a:solidFill>
              </a:rPr>
              <a:t>of the trust or institution; and</a:t>
            </a:r>
          </a:p>
          <a:p>
            <a:r>
              <a:rPr lang="en-US" dirty="0">
                <a:solidFill>
                  <a:srgbClr val="FFC000"/>
                </a:solidFill>
              </a:rPr>
              <a:t>(</a:t>
            </a:r>
            <a:r>
              <a:rPr lang="en-US" i="1" dirty="0">
                <a:solidFill>
                  <a:srgbClr val="FFC000"/>
                </a:solidFill>
              </a:rPr>
              <a:t>ii</a:t>
            </a:r>
            <a:r>
              <a:rPr lang="en-US" dirty="0">
                <a:solidFill>
                  <a:srgbClr val="FFC000"/>
                </a:solidFill>
              </a:rPr>
              <a:t>) </a:t>
            </a:r>
            <a:r>
              <a:rPr lang="en-US" dirty="0"/>
              <a:t>the compliance of such requirements </a:t>
            </a:r>
            <a:r>
              <a:rPr lang="en-US" dirty="0">
                <a:solidFill>
                  <a:srgbClr val="FFC000"/>
                </a:solidFill>
              </a:rPr>
              <a:t>of any other law for the time being in force </a:t>
            </a:r>
            <a:r>
              <a:rPr lang="en-US" dirty="0"/>
              <a:t>by the trust </a:t>
            </a:r>
            <a:r>
              <a:rPr lang="en-US" dirty="0">
                <a:solidFill>
                  <a:srgbClr val="FFC000"/>
                </a:solidFill>
              </a:rPr>
              <a:t>or institution as are </a:t>
            </a:r>
            <a:r>
              <a:rPr lang="en-US" dirty="0"/>
              <a:t>material</a:t>
            </a:r>
            <a:r>
              <a:rPr lang="en-US" dirty="0">
                <a:solidFill>
                  <a:srgbClr val="FFC000"/>
                </a:solidFill>
              </a:rPr>
              <a:t> for the purpose of achieving its objects, and may also </a:t>
            </a:r>
            <a:r>
              <a:rPr lang="en-US" dirty="0"/>
              <a:t>make such inquiries </a:t>
            </a:r>
            <a:r>
              <a:rPr lang="en-US" dirty="0">
                <a:solidFill>
                  <a:srgbClr val="FFC000"/>
                </a:solidFill>
              </a:rPr>
              <a:t>as he may deem necessary in this </a:t>
            </a:r>
            <a:r>
              <a:rPr lang="en-US" dirty="0" smtClean="0">
                <a:solidFill>
                  <a:srgbClr val="FFC000"/>
                </a:solidFill>
              </a:rPr>
              <a:t>behalf</a:t>
            </a:r>
            <a:r>
              <a:rPr lang="en-US" dirty="0">
                <a:solidFill>
                  <a:srgbClr val="FFC000"/>
                </a:solidFill>
              </a:rPr>
              <a:t>:</a:t>
            </a:r>
            <a:r>
              <a:rPr lang="en-US" dirty="0" smtClean="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xmlns="" val="184792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12AA</a:t>
            </a:r>
          </a:p>
        </p:txBody>
      </p:sp>
      <p:sp>
        <p:nvSpPr>
          <p:cNvPr id="3" name="Content Placeholder 2"/>
          <p:cNvSpPr>
            <a:spLocks noGrp="1"/>
          </p:cNvSpPr>
          <p:nvPr>
            <p:ph idx="1"/>
          </p:nvPr>
        </p:nvSpPr>
        <p:spPr>
          <a:xfrm>
            <a:off x="0" y="1143001"/>
            <a:ext cx="12192000" cy="5714999"/>
          </a:xfrm>
        </p:spPr>
        <p:txBody>
          <a:bodyPr>
            <a:normAutofit fontScale="77500" lnSpcReduction="20000"/>
          </a:bodyPr>
          <a:lstStyle/>
          <a:p>
            <a:pPr marL="36576" indent="0">
              <a:buNone/>
            </a:pPr>
            <a:r>
              <a:rPr lang="en-US" dirty="0" smtClean="0">
                <a:solidFill>
                  <a:srgbClr val="FFC000"/>
                </a:solidFill>
              </a:rPr>
              <a:t>Sub section (4) substituted:</a:t>
            </a:r>
            <a:endParaRPr lang="en-US" dirty="0">
              <a:solidFill>
                <a:srgbClr val="FFC000"/>
              </a:solidFill>
            </a:endParaRPr>
          </a:p>
          <a:p>
            <a:endParaRPr lang="en-US" dirty="0">
              <a:solidFill>
                <a:srgbClr val="FFC000"/>
              </a:solidFill>
            </a:endParaRPr>
          </a:p>
          <a:p>
            <a:pPr marL="36576" indent="0">
              <a:buNone/>
            </a:pPr>
            <a:r>
              <a:rPr lang="en-US" dirty="0">
                <a:solidFill>
                  <a:srgbClr val="FFC000"/>
                </a:solidFill>
              </a:rPr>
              <a:t>“(</a:t>
            </a:r>
            <a:r>
              <a:rPr lang="en-US" i="1" dirty="0">
                <a:solidFill>
                  <a:srgbClr val="FFC000"/>
                </a:solidFill>
              </a:rPr>
              <a:t>a</a:t>
            </a:r>
            <a:r>
              <a:rPr lang="en-US" dirty="0">
                <a:solidFill>
                  <a:srgbClr val="FFC000"/>
                </a:solidFill>
              </a:rPr>
              <a:t>) the activities of the trust or the institution are being carried out in a manner that the provisions of sections 11 and 12 do not apply to exclude either whole or any part of the income of such trust or institution due to operation of sub-section (</a:t>
            </a:r>
            <a:r>
              <a:rPr lang="en-US" i="1" dirty="0">
                <a:solidFill>
                  <a:srgbClr val="FFC000"/>
                </a:solidFill>
              </a:rPr>
              <a:t>1</a:t>
            </a:r>
            <a:r>
              <a:rPr lang="en-US" dirty="0">
                <a:solidFill>
                  <a:srgbClr val="FFC000"/>
                </a:solidFill>
              </a:rPr>
              <a:t>) of section 13; or</a:t>
            </a:r>
          </a:p>
          <a:p>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the trust or institution has not complied with the requirement of any other law, as referred to in sub-clause (</a:t>
            </a:r>
            <a:r>
              <a:rPr lang="en-US" i="1" dirty="0">
                <a:solidFill>
                  <a:srgbClr val="FFC000"/>
                </a:solidFill>
              </a:rPr>
              <a:t>ii</a:t>
            </a:r>
            <a:r>
              <a:rPr lang="en-US" dirty="0">
                <a:solidFill>
                  <a:srgbClr val="FFC000"/>
                </a:solidFill>
              </a:rPr>
              <a:t>) of clause (</a:t>
            </a:r>
            <a:r>
              <a:rPr lang="en-US" i="1" dirty="0">
                <a:solidFill>
                  <a:srgbClr val="FFC000"/>
                </a:solidFill>
              </a:rPr>
              <a:t>a</a:t>
            </a:r>
            <a:r>
              <a:rPr lang="en-US" dirty="0">
                <a:solidFill>
                  <a:srgbClr val="FFC000"/>
                </a:solidFill>
              </a:rPr>
              <a:t>) of sub-section (</a:t>
            </a:r>
            <a:r>
              <a:rPr lang="en-US" i="1" dirty="0">
                <a:solidFill>
                  <a:srgbClr val="FFC000"/>
                </a:solidFill>
              </a:rPr>
              <a:t>1</a:t>
            </a:r>
            <a:r>
              <a:rPr lang="en-US" dirty="0">
                <a:solidFill>
                  <a:srgbClr val="FFC000"/>
                </a:solidFill>
              </a:rPr>
              <a:t>), and the order, direction or decree, by whatever name called, holding that such non-compliance has occurred, has either not been disputed or has attained finality, then, the Principal Commissioner or the Commissioner may, by an order in writing, cancel the registration of such trust or institution</a:t>
            </a:r>
            <a:r>
              <a:rPr lang="en-US" dirty="0" smtClean="0">
                <a:solidFill>
                  <a:srgbClr val="FFC000"/>
                </a:solidFill>
              </a:rPr>
              <a:t>”.</a:t>
            </a:r>
          </a:p>
          <a:p>
            <a:pPr marL="36576" indent="0">
              <a:buNone/>
            </a:pPr>
            <a:endParaRPr lang="en-US" dirty="0">
              <a:solidFill>
                <a:srgbClr val="FFC000"/>
              </a:solidFill>
            </a:endParaRPr>
          </a:p>
          <a:p>
            <a:pPr marL="36576" indent="0">
              <a:buNone/>
            </a:pPr>
            <a:r>
              <a:rPr lang="en-US" dirty="0" smtClean="0"/>
              <a:t>Amendments are in tune with the decision of the Hon. Supreme Court, in the case of </a:t>
            </a:r>
            <a:r>
              <a:rPr lang="en-US" dirty="0" err="1" smtClean="0"/>
              <a:t>Jagannath</a:t>
            </a:r>
            <a:r>
              <a:rPr lang="en-US" dirty="0" smtClean="0"/>
              <a:t> Gupta </a:t>
            </a:r>
            <a:r>
              <a:rPr lang="en-US" dirty="0"/>
              <a:t>F</a:t>
            </a:r>
            <a:r>
              <a:rPr lang="en-US" dirty="0" smtClean="0"/>
              <a:t>amily Trust. TS-39-SC-2019, setting aside the appeal. </a:t>
            </a:r>
          </a:p>
          <a:p>
            <a:pPr marL="36576" indent="0">
              <a:buNone/>
            </a:pPr>
            <a:endParaRPr lang="en-US" dirty="0">
              <a:solidFill>
                <a:srgbClr val="FFC000"/>
              </a:solidFill>
            </a:endParaRPr>
          </a:p>
          <a:p>
            <a:pPr marL="36576" indent="0">
              <a:buNone/>
            </a:pPr>
            <a:r>
              <a:rPr lang="en-US" dirty="0" smtClean="0"/>
              <a:t>Over rules the decision of Karnataka HC in Islamic Academy of Education TS-5795-HC-2014</a:t>
            </a:r>
            <a:endParaRPr lang="en-US" dirty="0"/>
          </a:p>
          <a:p>
            <a:endParaRPr lang="en-US" dirty="0">
              <a:solidFill>
                <a:srgbClr val="FFC000"/>
              </a:solidFill>
            </a:endParaRPr>
          </a:p>
        </p:txBody>
      </p:sp>
    </p:spTree>
    <p:extLst>
      <p:ext uri="{BB962C8B-B14F-4D97-AF65-F5344CB8AC3E}">
        <p14:creationId xmlns:p14="http://schemas.microsoft.com/office/powerpoint/2010/main" xmlns="" val="181108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40</a:t>
            </a:r>
          </a:p>
        </p:txBody>
      </p:sp>
      <p:sp>
        <p:nvSpPr>
          <p:cNvPr id="3" name="Content Placeholder 2"/>
          <p:cNvSpPr>
            <a:spLocks noGrp="1"/>
          </p:cNvSpPr>
          <p:nvPr>
            <p:ph idx="1"/>
          </p:nvPr>
        </p:nvSpPr>
        <p:spPr>
          <a:xfrm>
            <a:off x="0" y="1343025"/>
            <a:ext cx="12192000" cy="5272087"/>
          </a:xfrm>
        </p:spPr>
        <p:txBody>
          <a:bodyPr>
            <a:normAutofit fontScale="85000" lnSpcReduction="20000"/>
          </a:bodyPr>
          <a:lstStyle/>
          <a:p>
            <a:pPr marL="36576" indent="0">
              <a:buNone/>
            </a:pPr>
            <a:r>
              <a:rPr lang="en-US" dirty="0">
                <a:solidFill>
                  <a:srgbClr val="FFC000"/>
                </a:solidFill>
              </a:rPr>
              <a:t>In section 40 of the Income-tax Act, in clause (</a:t>
            </a:r>
            <a:r>
              <a:rPr lang="en-US" i="1" dirty="0">
                <a:solidFill>
                  <a:srgbClr val="FFC000"/>
                </a:solidFill>
              </a:rPr>
              <a:t>a</a:t>
            </a:r>
            <a:r>
              <a:rPr lang="en-US" dirty="0">
                <a:solidFill>
                  <a:srgbClr val="FFC000"/>
                </a:solidFill>
              </a:rPr>
              <a:t>), with effect from the </a:t>
            </a:r>
            <a:r>
              <a:rPr lang="en-US" dirty="0"/>
              <a:t>1st day of April, 2020,––</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a</a:t>
            </a:r>
            <a:r>
              <a:rPr lang="en-US" dirty="0">
                <a:solidFill>
                  <a:srgbClr val="FFC000"/>
                </a:solidFill>
              </a:rPr>
              <a:t>) in sub-clause (</a:t>
            </a:r>
            <a:r>
              <a:rPr lang="en-US" i="1" dirty="0">
                <a:solidFill>
                  <a:srgbClr val="FFC000"/>
                </a:solidFill>
              </a:rPr>
              <a:t>i</a:t>
            </a:r>
            <a:r>
              <a:rPr lang="en-US" dirty="0">
                <a:solidFill>
                  <a:srgbClr val="FFC000"/>
                </a:solidFill>
              </a:rPr>
              <a:t>), after the proviso, the following proviso shall be inserted, namely:––</a:t>
            </a:r>
          </a:p>
          <a:p>
            <a:pPr marL="36576" indent="0">
              <a:buNone/>
            </a:pPr>
            <a:endParaRPr lang="en-US" dirty="0">
              <a:solidFill>
                <a:srgbClr val="FFC000"/>
              </a:solidFill>
            </a:endParaRPr>
          </a:p>
          <a:p>
            <a:pPr marL="36576" indent="0">
              <a:buNone/>
            </a:pPr>
            <a:r>
              <a:rPr lang="en-US" dirty="0">
                <a:solidFill>
                  <a:srgbClr val="FFC000"/>
                </a:solidFill>
              </a:rPr>
              <a:t>“Provided further that </a:t>
            </a:r>
            <a:r>
              <a:rPr lang="en-US" dirty="0"/>
              <a:t>where an </a:t>
            </a:r>
            <a:r>
              <a:rPr lang="en-US" dirty="0" err="1"/>
              <a:t>assessee</a:t>
            </a:r>
            <a:r>
              <a:rPr lang="en-US" dirty="0"/>
              <a:t> fails to deduct </a:t>
            </a:r>
            <a:r>
              <a:rPr lang="en-US" dirty="0">
                <a:solidFill>
                  <a:srgbClr val="FFC000"/>
                </a:solidFill>
              </a:rPr>
              <a:t>the </a:t>
            </a:r>
            <a:r>
              <a:rPr lang="en-US" dirty="0"/>
              <a:t>whole</a:t>
            </a:r>
            <a:r>
              <a:rPr lang="en-US" dirty="0">
                <a:solidFill>
                  <a:srgbClr val="FFC000"/>
                </a:solidFill>
              </a:rPr>
              <a:t> or </a:t>
            </a:r>
            <a:r>
              <a:rPr lang="en-US" dirty="0"/>
              <a:t>any part of the tax</a:t>
            </a:r>
            <a:r>
              <a:rPr lang="en-US" dirty="0">
                <a:solidFill>
                  <a:srgbClr val="FFC000"/>
                </a:solidFill>
              </a:rPr>
              <a:t> in accordance with the provisions of </a:t>
            </a:r>
            <a:r>
              <a:rPr lang="en-US" dirty="0"/>
              <a:t>Chapter XVII-B </a:t>
            </a:r>
            <a:r>
              <a:rPr lang="en-US" dirty="0">
                <a:solidFill>
                  <a:srgbClr val="FFC000"/>
                </a:solidFill>
              </a:rPr>
              <a:t>on any such sum </a:t>
            </a:r>
            <a:r>
              <a:rPr lang="en-US" dirty="0"/>
              <a:t>but is not deemed to be an </a:t>
            </a:r>
            <a:r>
              <a:rPr lang="en-US" dirty="0" err="1"/>
              <a:t>assessee</a:t>
            </a:r>
            <a:r>
              <a:rPr lang="en-US" dirty="0"/>
              <a:t> in default </a:t>
            </a:r>
            <a:r>
              <a:rPr lang="en-US" dirty="0">
                <a:solidFill>
                  <a:srgbClr val="FFC000"/>
                </a:solidFill>
              </a:rPr>
              <a:t>under the first proviso to sub-section (</a:t>
            </a:r>
            <a:r>
              <a:rPr lang="en-US" i="1" dirty="0">
                <a:solidFill>
                  <a:srgbClr val="FFC000"/>
                </a:solidFill>
              </a:rPr>
              <a:t>1</a:t>
            </a:r>
            <a:r>
              <a:rPr lang="en-US" dirty="0">
                <a:solidFill>
                  <a:srgbClr val="FFC000"/>
                </a:solidFill>
              </a:rPr>
              <a:t>) of section 201, then, for the purposes of this sub-clause, </a:t>
            </a:r>
            <a:r>
              <a:rPr lang="en-US" dirty="0"/>
              <a:t>it shall be deemed that the </a:t>
            </a:r>
            <a:r>
              <a:rPr lang="en-US" dirty="0" err="1"/>
              <a:t>assessee</a:t>
            </a:r>
            <a:r>
              <a:rPr lang="en-US" dirty="0"/>
              <a:t> has deducted and paid the tax on such sum on the date of furnishing of return of income by the payee referred to in the said proviso</a:t>
            </a:r>
            <a:r>
              <a:rPr lang="en-US" dirty="0" smtClean="0"/>
              <a:t>;”</a:t>
            </a:r>
            <a:endParaRPr lang="en-US" dirty="0"/>
          </a:p>
          <a:p>
            <a:pPr marL="36576" indent="0">
              <a:buNone/>
            </a:pPr>
            <a:endParaRPr lang="en-US" dirty="0"/>
          </a:p>
          <a:p>
            <a:pPr marL="36576" indent="0">
              <a:buNone/>
            </a:pPr>
            <a:r>
              <a:rPr lang="en-US" dirty="0">
                <a:solidFill>
                  <a:srgbClr val="FFC000"/>
                </a:solidFill>
              </a:rPr>
              <a:t>(</a:t>
            </a:r>
            <a:r>
              <a:rPr lang="en-US" i="1" dirty="0">
                <a:solidFill>
                  <a:srgbClr val="FFC000"/>
                </a:solidFill>
              </a:rPr>
              <a:t>b</a:t>
            </a:r>
            <a:r>
              <a:rPr lang="en-US" dirty="0">
                <a:solidFill>
                  <a:srgbClr val="FFC000"/>
                </a:solidFill>
              </a:rPr>
              <a:t>) in sub-clause (</a:t>
            </a:r>
            <a:r>
              <a:rPr lang="en-US" i="1" dirty="0" err="1">
                <a:solidFill>
                  <a:srgbClr val="FFC000"/>
                </a:solidFill>
              </a:rPr>
              <a:t>ia</a:t>
            </a:r>
            <a:r>
              <a:rPr lang="en-US" dirty="0">
                <a:solidFill>
                  <a:srgbClr val="FFC000"/>
                </a:solidFill>
              </a:rPr>
              <a:t>), in the second proviso, the word </a:t>
            </a:r>
            <a:r>
              <a:rPr lang="en-US" dirty="0"/>
              <a:t>“resident” shall be omitted</a:t>
            </a:r>
            <a:r>
              <a:rPr lang="en-US" dirty="0">
                <a:solidFill>
                  <a:srgbClr val="FFC000"/>
                </a:solidFill>
              </a:rPr>
              <a:t>.</a:t>
            </a:r>
          </a:p>
        </p:txBody>
      </p:sp>
    </p:spTree>
    <p:extLst>
      <p:ext uri="{BB962C8B-B14F-4D97-AF65-F5344CB8AC3E}">
        <p14:creationId xmlns:p14="http://schemas.microsoft.com/office/powerpoint/2010/main" xmlns="" val="401638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40A</a:t>
            </a:r>
          </a:p>
        </p:txBody>
      </p:sp>
      <p:sp>
        <p:nvSpPr>
          <p:cNvPr id="3" name="Content Placeholder 2"/>
          <p:cNvSpPr>
            <a:spLocks noGrp="1"/>
          </p:cNvSpPr>
          <p:nvPr>
            <p:ph idx="1"/>
          </p:nvPr>
        </p:nvSpPr>
        <p:spPr>
          <a:xfrm>
            <a:off x="0" y="1343026"/>
            <a:ext cx="12192000" cy="5514974"/>
          </a:xfrm>
        </p:spPr>
        <p:txBody>
          <a:bodyPr>
            <a:normAutofit/>
          </a:bodyPr>
          <a:lstStyle/>
          <a:p>
            <a:pPr marL="36576" indent="0">
              <a:buNone/>
            </a:pPr>
            <a:r>
              <a:rPr lang="en-US" dirty="0">
                <a:solidFill>
                  <a:srgbClr val="FFC000"/>
                </a:solidFill>
              </a:rPr>
              <a:t>In section 40A of the Income-tax Act, </a:t>
            </a:r>
            <a:r>
              <a:rPr lang="en-US" dirty="0"/>
              <a:t>with effect from the 1st day of April, 2020,––</a:t>
            </a:r>
          </a:p>
          <a:p>
            <a:pPr marL="36576" indent="0">
              <a:buNone/>
            </a:pPr>
            <a:endParaRPr lang="en-US" dirty="0">
              <a:solidFill>
                <a:srgbClr val="FFC000"/>
              </a:solidFill>
            </a:endParaRPr>
          </a:p>
          <a:p>
            <a:pPr marL="36576" indent="0">
              <a:buNone/>
            </a:pPr>
            <a:r>
              <a:rPr lang="en-US" dirty="0">
                <a:solidFill>
                  <a:srgbClr val="FFC000"/>
                </a:solidFill>
              </a:rPr>
              <a:t>(i) for the words “</a:t>
            </a:r>
            <a:r>
              <a:rPr lang="en-US" dirty="0"/>
              <a:t>bank account</a:t>
            </a:r>
            <a:r>
              <a:rPr lang="en-US" dirty="0">
                <a:solidFill>
                  <a:srgbClr val="FFC000"/>
                </a:solidFill>
              </a:rPr>
              <a:t>” wherever they occur, the words “</a:t>
            </a:r>
            <a:r>
              <a:rPr lang="en-US" dirty="0"/>
              <a:t>bank account or through such other electronic mode as may be prescribed</a:t>
            </a:r>
            <a:r>
              <a:rPr lang="en-US" dirty="0">
                <a:solidFill>
                  <a:srgbClr val="FFC000"/>
                </a:solidFill>
              </a:rPr>
              <a:t>” shall be substituted;</a:t>
            </a:r>
          </a:p>
          <a:p>
            <a:pPr marL="608076" indent="-571500">
              <a:buAutoNum type="romanLcParenBoth"/>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in sub-section (</a:t>
            </a:r>
            <a:r>
              <a:rPr lang="en-US" i="1" dirty="0">
                <a:solidFill>
                  <a:srgbClr val="FFC000"/>
                </a:solidFill>
              </a:rPr>
              <a:t>4</a:t>
            </a:r>
            <a:r>
              <a:rPr lang="en-US" dirty="0">
                <a:solidFill>
                  <a:srgbClr val="FFC000"/>
                </a:solidFill>
              </a:rPr>
              <a:t>), after the words “</a:t>
            </a:r>
            <a:r>
              <a:rPr lang="en-US" dirty="0"/>
              <a:t>such </a:t>
            </a:r>
            <a:r>
              <a:rPr lang="en-US" dirty="0" err="1"/>
              <a:t>cheque</a:t>
            </a:r>
            <a:r>
              <a:rPr lang="en-US" dirty="0"/>
              <a:t> or draft or electronic clearing system</a:t>
            </a:r>
            <a:r>
              <a:rPr lang="en-US" dirty="0">
                <a:solidFill>
                  <a:srgbClr val="FFC000"/>
                </a:solidFill>
              </a:rPr>
              <a:t>”, the words “</a:t>
            </a:r>
            <a:r>
              <a:rPr lang="en-US" dirty="0"/>
              <a:t>or such other electronic mode as may be prescribed</a:t>
            </a:r>
            <a:r>
              <a:rPr lang="en-US" dirty="0">
                <a:solidFill>
                  <a:srgbClr val="FFC000"/>
                </a:solidFill>
              </a:rPr>
              <a:t>” shall be inserted.</a:t>
            </a:r>
          </a:p>
        </p:txBody>
      </p:sp>
    </p:spTree>
    <p:extLst>
      <p:ext uri="{BB962C8B-B14F-4D97-AF65-F5344CB8AC3E}">
        <p14:creationId xmlns:p14="http://schemas.microsoft.com/office/powerpoint/2010/main" xmlns="" val="140612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43B</a:t>
            </a:r>
          </a:p>
        </p:txBody>
      </p:sp>
      <p:sp>
        <p:nvSpPr>
          <p:cNvPr id="3" name="Content Placeholder 2"/>
          <p:cNvSpPr>
            <a:spLocks noGrp="1"/>
          </p:cNvSpPr>
          <p:nvPr>
            <p:ph idx="1"/>
          </p:nvPr>
        </p:nvSpPr>
        <p:spPr>
          <a:xfrm>
            <a:off x="0" y="1200151"/>
            <a:ext cx="12192000" cy="5657849"/>
          </a:xfrm>
        </p:spPr>
        <p:txBody>
          <a:bodyPr>
            <a:normAutofit fontScale="77500" lnSpcReduction="20000"/>
          </a:bodyPr>
          <a:lstStyle/>
          <a:p>
            <a:pPr marL="36576" indent="0">
              <a:buNone/>
            </a:pPr>
            <a:r>
              <a:rPr lang="en-US" dirty="0">
                <a:solidFill>
                  <a:srgbClr val="FFC000"/>
                </a:solidFill>
              </a:rPr>
              <a:t>In section 43B of the Income-tax Act, </a:t>
            </a:r>
            <a:r>
              <a:rPr lang="en-US" dirty="0"/>
              <a:t>with effect from the 1st day of April, 2020,––</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a:t>
            </a:r>
            <a:r>
              <a:rPr lang="en-US" dirty="0">
                <a:solidFill>
                  <a:srgbClr val="FFC000"/>
                </a:solidFill>
              </a:rPr>
              <a:t>) after clause (</a:t>
            </a:r>
            <a:r>
              <a:rPr lang="en-US" i="1" dirty="0">
                <a:solidFill>
                  <a:srgbClr val="FFC000"/>
                </a:solidFill>
              </a:rPr>
              <a:t>d</a:t>
            </a:r>
            <a:r>
              <a:rPr lang="en-US" dirty="0">
                <a:solidFill>
                  <a:srgbClr val="FFC000"/>
                </a:solidFill>
              </a:rPr>
              <a:t>), the following clause shall be inserted, namely:––</a:t>
            </a:r>
          </a:p>
          <a:p>
            <a:pPr marL="36576" indent="0">
              <a:buNone/>
            </a:pPr>
            <a:r>
              <a:rPr lang="en-US" dirty="0"/>
              <a:t>“(</a:t>
            </a:r>
            <a:r>
              <a:rPr lang="en-US" i="1" dirty="0"/>
              <a:t>da</a:t>
            </a:r>
            <a:r>
              <a:rPr lang="en-US" dirty="0"/>
              <a:t>) </a:t>
            </a:r>
            <a:r>
              <a:rPr lang="en-US" dirty="0">
                <a:solidFill>
                  <a:srgbClr val="FFC000"/>
                </a:solidFill>
              </a:rPr>
              <a:t>any </a:t>
            </a:r>
            <a:r>
              <a:rPr lang="en-US" dirty="0"/>
              <a:t>sum payable </a:t>
            </a:r>
            <a:r>
              <a:rPr lang="en-US" dirty="0">
                <a:solidFill>
                  <a:srgbClr val="FFC000"/>
                </a:solidFill>
              </a:rPr>
              <a:t>by the </a:t>
            </a:r>
            <a:r>
              <a:rPr lang="en-US" dirty="0" err="1">
                <a:solidFill>
                  <a:srgbClr val="FFC000"/>
                </a:solidFill>
              </a:rPr>
              <a:t>assessee</a:t>
            </a:r>
            <a:r>
              <a:rPr lang="en-US" dirty="0">
                <a:solidFill>
                  <a:srgbClr val="FFC000"/>
                </a:solidFill>
              </a:rPr>
              <a:t> as </a:t>
            </a:r>
            <a:r>
              <a:rPr lang="en-US" dirty="0"/>
              <a:t>interest on any loan or borrowing from a deposit </a:t>
            </a:r>
            <a:r>
              <a:rPr lang="en-US" dirty="0">
                <a:solidFill>
                  <a:srgbClr val="FFC000"/>
                </a:solidFill>
              </a:rPr>
              <a:t>taking </a:t>
            </a:r>
            <a:r>
              <a:rPr lang="en-US" dirty="0"/>
              <a:t>non-banking financial company</a:t>
            </a:r>
            <a:r>
              <a:rPr lang="en-US" dirty="0">
                <a:solidFill>
                  <a:srgbClr val="FFC000"/>
                </a:solidFill>
              </a:rPr>
              <a:t> or systemically important non-deposit taking non-banking financial company, in accordance with the terms and conditions of the agreement governing such loan or borrowing, or”;</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after </a:t>
            </a:r>
            <a:r>
              <a:rPr lang="en-US" i="1" dirty="0">
                <a:solidFill>
                  <a:srgbClr val="FFC000"/>
                </a:solidFill>
              </a:rPr>
              <a:t>Explanation </a:t>
            </a:r>
            <a:r>
              <a:rPr lang="en-US" dirty="0">
                <a:solidFill>
                  <a:srgbClr val="FFC000"/>
                </a:solidFill>
              </a:rPr>
              <a:t>3A, the following </a:t>
            </a:r>
            <a:r>
              <a:rPr lang="en-US" i="1" dirty="0">
                <a:solidFill>
                  <a:srgbClr val="FFC000"/>
                </a:solidFill>
              </a:rPr>
              <a:t>Explanation </a:t>
            </a:r>
            <a:r>
              <a:rPr lang="en-US" dirty="0">
                <a:solidFill>
                  <a:srgbClr val="FFC000"/>
                </a:solidFill>
              </a:rPr>
              <a:t>shall be inserted,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Explanation </a:t>
            </a:r>
            <a:r>
              <a:rPr lang="en-US" dirty="0">
                <a:solidFill>
                  <a:srgbClr val="FFC000"/>
                </a:solidFill>
              </a:rPr>
              <a:t>3AA.—For the removal of doubts, it is hereby declared that </a:t>
            </a:r>
            <a:r>
              <a:rPr lang="en-US" dirty="0"/>
              <a:t>where a deduction</a:t>
            </a:r>
            <a:r>
              <a:rPr lang="en-US" dirty="0">
                <a:solidFill>
                  <a:srgbClr val="FFC000"/>
                </a:solidFill>
              </a:rPr>
              <a:t> in respect of any sum </a:t>
            </a:r>
            <a:r>
              <a:rPr lang="en-US" dirty="0"/>
              <a:t>referred to in clause (</a:t>
            </a:r>
            <a:r>
              <a:rPr lang="en-US" i="1" dirty="0"/>
              <a:t>da</a:t>
            </a:r>
            <a:r>
              <a:rPr lang="en-US" dirty="0"/>
              <a:t>) is allowed</a:t>
            </a:r>
            <a:r>
              <a:rPr lang="en-US" dirty="0">
                <a:solidFill>
                  <a:srgbClr val="FFC000"/>
                </a:solidFill>
              </a:rPr>
              <a:t> in computing the income referred to in section 28, of the previous year (being a previous year relevant to the assessment year </a:t>
            </a:r>
            <a:r>
              <a:rPr lang="en-US" dirty="0"/>
              <a:t>commencing on the 1st day of April, 2019</a:t>
            </a:r>
            <a:r>
              <a:rPr lang="en-US" dirty="0">
                <a:solidFill>
                  <a:srgbClr val="FFC000"/>
                </a:solidFill>
              </a:rPr>
              <a:t>, or any earlier assessment year) in which the </a:t>
            </a:r>
            <a:r>
              <a:rPr lang="en-US" dirty="0"/>
              <a:t>liability to pay such sum </a:t>
            </a:r>
            <a:r>
              <a:rPr lang="en-US" dirty="0">
                <a:solidFill>
                  <a:srgbClr val="FFC000"/>
                </a:solidFill>
              </a:rPr>
              <a:t>was incurred by the </a:t>
            </a:r>
            <a:r>
              <a:rPr lang="en-US" dirty="0" err="1">
                <a:solidFill>
                  <a:srgbClr val="FFC000"/>
                </a:solidFill>
              </a:rPr>
              <a:t>assessee</a:t>
            </a:r>
            <a:r>
              <a:rPr lang="en-US" dirty="0">
                <a:solidFill>
                  <a:srgbClr val="FFC000"/>
                </a:solidFill>
              </a:rPr>
              <a:t>, the </a:t>
            </a:r>
            <a:r>
              <a:rPr lang="en-US" dirty="0" err="1">
                <a:solidFill>
                  <a:srgbClr val="FFC000"/>
                </a:solidFill>
              </a:rPr>
              <a:t>assessee</a:t>
            </a:r>
            <a:r>
              <a:rPr lang="en-US" dirty="0">
                <a:solidFill>
                  <a:srgbClr val="FFC000"/>
                </a:solidFill>
              </a:rPr>
              <a:t> </a:t>
            </a:r>
            <a:r>
              <a:rPr lang="en-US" dirty="0"/>
              <a:t>shall not be entitled to any deduction under this section </a:t>
            </a:r>
            <a:r>
              <a:rPr lang="en-US" dirty="0">
                <a:solidFill>
                  <a:srgbClr val="FFC000"/>
                </a:solidFill>
              </a:rPr>
              <a:t>in respect of such sum in computing the income of the previous year </a:t>
            </a:r>
            <a:r>
              <a:rPr lang="en-US" dirty="0"/>
              <a:t>in which the sum is actually paid by him</a:t>
            </a:r>
            <a:r>
              <a:rPr lang="en-US" dirty="0">
                <a:solidFill>
                  <a:srgbClr val="FFC000"/>
                </a:solidFill>
              </a:rPr>
              <a:t>.”</a:t>
            </a:r>
          </a:p>
        </p:txBody>
      </p:sp>
    </p:spTree>
    <p:extLst>
      <p:ext uri="{BB962C8B-B14F-4D97-AF65-F5344CB8AC3E}">
        <p14:creationId xmlns:p14="http://schemas.microsoft.com/office/powerpoint/2010/main" xmlns="" val="84348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43 B</a:t>
            </a:r>
          </a:p>
        </p:txBody>
      </p:sp>
      <p:sp>
        <p:nvSpPr>
          <p:cNvPr id="3" name="Content Placeholder 2"/>
          <p:cNvSpPr>
            <a:spLocks noGrp="1"/>
          </p:cNvSpPr>
          <p:nvPr>
            <p:ph idx="1"/>
          </p:nvPr>
        </p:nvSpPr>
        <p:spPr>
          <a:xfrm>
            <a:off x="0" y="1257301"/>
            <a:ext cx="12192000" cy="5600699"/>
          </a:xfrm>
        </p:spPr>
        <p:txBody>
          <a:bodyPr>
            <a:normAutofit/>
          </a:bodyPr>
          <a:lstStyle/>
          <a:p>
            <a:pPr marL="36576" indent="0">
              <a:buNone/>
            </a:pPr>
            <a:r>
              <a:rPr lang="en-US" dirty="0">
                <a:solidFill>
                  <a:srgbClr val="FFC000"/>
                </a:solidFill>
              </a:rPr>
              <a:t>(</a:t>
            </a:r>
            <a:r>
              <a:rPr lang="en-US" i="1" dirty="0">
                <a:solidFill>
                  <a:srgbClr val="FFC000"/>
                </a:solidFill>
              </a:rPr>
              <a:t>iii</a:t>
            </a:r>
            <a:r>
              <a:rPr lang="en-US" dirty="0">
                <a:solidFill>
                  <a:srgbClr val="FFC000"/>
                </a:solidFill>
              </a:rPr>
              <a:t>) after </a:t>
            </a:r>
            <a:r>
              <a:rPr lang="en-US" i="1" dirty="0">
                <a:solidFill>
                  <a:srgbClr val="FFC000"/>
                </a:solidFill>
              </a:rPr>
              <a:t>Explanation </a:t>
            </a:r>
            <a:r>
              <a:rPr lang="en-US" dirty="0">
                <a:solidFill>
                  <a:srgbClr val="FFC000"/>
                </a:solidFill>
              </a:rPr>
              <a:t>3C, the following </a:t>
            </a:r>
            <a:r>
              <a:rPr lang="en-US" i="1" dirty="0">
                <a:solidFill>
                  <a:srgbClr val="FFC000"/>
                </a:solidFill>
              </a:rPr>
              <a:t>Explanation </a:t>
            </a:r>
            <a:r>
              <a:rPr lang="en-US" dirty="0">
                <a:solidFill>
                  <a:srgbClr val="FFC000"/>
                </a:solidFill>
              </a:rPr>
              <a:t>shall be inserted,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Explanation </a:t>
            </a:r>
            <a:r>
              <a:rPr lang="en-US" dirty="0">
                <a:solidFill>
                  <a:srgbClr val="FFC000"/>
                </a:solidFill>
              </a:rPr>
              <a:t>3CA.—For the removal of doubts, it is hereby declared that a deduction of any sum, being interest payable under clause (</a:t>
            </a:r>
            <a:r>
              <a:rPr lang="en-US" i="1" dirty="0">
                <a:solidFill>
                  <a:srgbClr val="FFC000"/>
                </a:solidFill>
              </a:rPr>
              <a:t>da</a:t>
            </a:r>
            <a:r>
              <a:rPr lang="en-US" dirty="0">
                <a:solidFill>
                  <a:srgbClr val="FFC000"/>
                </a:solidFill>
              </a:rPr>
              <a:t>), shall be allowed if such interest has been actually paid and any interest referred to in that clause which has been </a:t>
            </a:r>
            <a:r>
              <a:rPr lang="en-US" u="sng" dirty="0"/>
              <a:t>converted into a loan or borrowing shall not be deemed to have been actually paid</a:t>
            </a:r>
            <a:r>
              <a:rPr lang="en-US" dirty="0"/>
              <a:t>.”</a:t>
            </a:r>
          </a:p>
        </p:txBody>
      </p:sp>
    </p:spTree>
    <p:extLst>
      <p:ext uri="{BB962C8B-B14F-4D97-AF65-F5344CB8AC3E}">
        <p14:creationId xmlns:p14="http://schemas.microsoft.com/office/powerpoint/2010/main" xmlns="" val="6895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a:t>
            </a:r>
            <a:r>
              <a:rPr lang="en-US" dirty="0" smtClean="0"/>
              <a:t>43B</a:t>
            </a:r>
            <a:endParaRPr lang="en-US" dirty="0"/>
          </a:p>
        </p:txBody>
      </p:sp>
      <p:sp>
        <p:nvSpPr>
          <p:cNvPr id="3" name="Content Placeholder 2"/>
          <p:cNvSpPr>
            <a:spLocks noGrp="1"/>
          </p:cNvSpPr>
          <p:nvPr>
            <p:ph idx="1"/>
          </p:nvPr>
        </p:nvSpPr>
        <p:spPr>
          <a:xfrm>
            <a:off x="0" y="1228726"/>
            <a:ext cx="12192000" cy="5629274"/>
          </a:xfrm>
        </p:spPr>
        <p:txBody>
          <a:bodyPr>
            <a:normAutofit fontScale="77500" lnSpcReduction="20000"/>
          </a:bodyPr>
          <a:lstStyle/>
          <a:p>
            <a:pPr marL="36576" indent="0">
              <a:buNone/>
            </a:pPr>
            <a:r>
              <a:rPr lang="en-US" dirty="0">
                <a:solidFill>
                  <a:srgbClr val="FFC000"/>
                </a:solidFill>
              </a:rPr>
              <a:t>(</a:t>
            </a:r>
            <a:r>
              <a:rPr lang="en-US" i="1" dirty="0">
                <a:solidFill>
                  <a:srgbClr val="FFC000"/>
                </a:solidFill>
              </a:rPr>
              <a:t>iv</a:t>
            </a:r>
            <a:r>
              <a:rPr lang="en-US" dirty="0">
                <a:solidFill>
                  <a:srgbClr val="FFC000"/>
                </a:solidFill>
              </a:rPr>
              <a:t>) in </a:t>
            </a:r>
            <a:r>
              <a:rPr lang="en-US" i="1" dirty="0">
                <a:solidFill>
                  <a:srgbClr val="FFC000"/>
                </a:solidFill>
              </a:rPr>
              <a:t>Explanation </a:t>
            </a:r>
            <a:r>
              <a:rPr lang="en-US" dirty="0">
                <a:solidFill>
                  <a:srgbClr val="FFC000"/>
                </a:solidFill>
              </a:rPr>
              <a:t>4, after clause (</a:t>
            </a:r>
            <a:r>
              <a:rPr lang="en-US" i="1" dirty="0">
                <a:solidFill>
                  <a:srgbClr val="FFC000"/>
                </a:solidFill>
              </a:rPr>
              <a:t>d</a:t>
            </a:r>
            <a:r>
              <a:rPr lang="en-US" dirty="0">
                <a:solidFill>
                  <a:srgbClr val="FFC000"/>
                </a:solidFill>
              </a:rPr>
              <a:t>), the following clauses shall be inserted, namely:––</a:t>
            </a:r>
          </a:p>
          <a:p>
            <a:pPr marL="36576" indent="0">
              <a:buNone/>
            </a:pPr>
            <a:endParaRPr lang="en-US" dirty="0">
              <a:solidFill>
                <a:srgbClr val="FFC000"/>
              </a:solidFill>
            </a:endParaRPr>
          </a:p>
          <a:p>
            <a:pPr marL="36576" indent="0">
              <a:buNone/>
            </a:pPr>
            <a:r>
              <a:rPr lang="en-US" dirty="0"/>
              <a:t>‘(</a:t>
            </a:r>
            <a:r>
              <a:rPr lang="en-US" i="1" dirty="0"/>
              <a:t>e</a:t>
            </a:r>
            <a:r>
              <a:rPr lang="en-US" dirty="0"/>
              <a:t>)</a:t>
            </a:r>
            <a:r>
              <a:rPr lang="en-US" dirty="0">
                <a:solidFill>
                  <a:srgbClr val="FFC000"/>
                </a:solidFill>
              </a:rPr>
              <a:t> “deposit taking non-banking financial company” means a non-banking financial company which is accepting or holding public deposits and is registered with the Reserve Bank of India under the provisions of the Reserve Bank of India Act, 1934;</a:t>
            </a:r>
          </a:p>
          <a:p>
            <a:pPr marL="36576" indent="0">
              <a:buNone/>
            </a:pPr>
            <a:endParaRPr lang="en-US" dirty="0">
              <a:solidFill>
                <a:srgbClr val="FFC000"/>
              </a:solidFill>
            </a:endParaRPr>
          </a:p>
          <a:p>
            <a:pPr marL="36576" indent="0">
              <a:buNone/>
            </a:pPr>
            <a:r>
              <a:rPr lang="en-US" dirty="0"/>
              <a:t>(</a:t>
            </a:r>
            <a:r>
              <a:rPr lang="en-US" i="1" dirty="0"/>
              <a:t>f</a:t>
            </a:r>
            <a:r>
              <a:rPr lang="en-US" dirty="0"/>
              <a:t>)</a:t>
            </a:r>
            <a:r>
              <a:rPr lang="en-US" dirty="0">
                <a:solidFill>
                  <a:srgbClr val="FFC000"/>
                </a:solidFill>
              </a:rPr>
              <a:t> “non-banking financial company” shall have the meaning assigned to it in clause (</a:t>
            </a:r>
            <a:r>
              <a:rPr lang="en-US" i="1" dirty="0">
                <a:solidFill>
                  <a:srgbClr val="FFC000"/>
                </a:solidFill>
              </a:rPr>
              <a:t>f</a:t>
            </a:r>
            <a:r>
              <a:rPr lang="en-US" dirty="0">
                <a:solidFill>
                  <a:srgbClr val="FFC000"/>
                </a:solidFill>
              </a:rPr>
              <a:t>) of section 45-I of the Reserve Bank of India Act, 1934;</a:t>
            </a:r>
          </a:p>
          <a:p>
            <a:pPr marL="36576" indent="0">
              <a:buNone/>
            </a:pPr>
            <a:endParaRPr lang="en-US" dirty="0">
              <a:solidFill>
                <a:srgbClr val="FFC000"/>
              </a:solidFill>
            </a:endParaRPr>
          </a:p>
          <a:p>
            <a:pPr marL="36576" indent="0">
              <a:buNone/>
            </a:pPr>
            <a:r>
              <a:rPr lang="en-US" dirty="0"/>
              <a:t>(</a:t>
            </a:r>
            <a:r>
              <a:rPr lang="en-US" i="1" dirty="0"/>
              <a:t>g</a:t>
            </a:r>
            <a:r>
              <a:rPr lang="en-US" dirty="0"/>
              <a:t>)</a:t>
            </a:r>
            <a:r>
              <a:rPr lang="en-US" dirty="0">
                <a:solidFill>
                  <a:srgbClr val="FFC000"/>
                </a:solidFill>
              </a:rPr>
              <a:t> “systemically important non-deposit taking non-banking financial company” means a non-banking financial company which is not accepting or holding public deposits and having total assets of not less than five hundred </a:t>
            </a:r>
            <a:r>
              <a:rPr lang="en-US" dirty="0" err="1">
                <a:solidFill>
                  <a:srgbClr val="FFC000"/>
                </a:solidFill>
              </a:rPr>
              <a:t>crore</a:t>
            </a:r>
            <a:r>
              <a:rPr lang="en-US" dirty="0">
                <a:solidFill>
                  <a:srgbClr val="FFC000"/>
                </a:solidFill>
              </a:rPr>
              <a:t> rupees as per the last audited balance sheet and is registered with the Reserve Bank of India under the provisions of the Reserve Bank of India Act, 1934.’</a:t>
            </a:r>
          </a:p>
        </p:txBody>
      </p:sp>
    </p:spTree>
    <p:extLst>
      <p:ext uri="{BB962C8B-B14F-4D97-AF65-F5344CB8AC3E}">
        <p14:creationId xmlns:p14="http://schemas.microsoft.com/office/powerpoint/2010/main" xmlns="" val="214957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62887" y="-29975"/>
            <a:ext cx="4329113" cy="6858000"/>
          </a:xfrm>
          <a:prstGeom prst="rect">
            <a:avLst/>
          </a:prstGeom>
        </p:spPr>
      </p:pic>
      <p:sp>
        <p:nvSpPr>
          <p:cNvPr id="5" name="Rectangle 4"/>
          <p:cNvSpPr/>
          <p:nvPr/>
        </p:nvSpPr>
        <p:spPr>
          <a:xfrm>
            <a:off x="-1" y="10774"/>
            <a:ext cx="7862887" cy="6232475"/>
          </a:xfrm>
          <a:prstGeom prst="rect">
            <a:avLst/>
          </a:prstGeom>
          <a:noFill/>
        </p:spPr>
        <p:txBody>
          <a:bodyPr wrap="square" lIns="91440" tIns="45720" rIns="91440" bIns="45720">
            <a:spAutoFit/>
          </a:bodyPr>
          <a:lstStyle/>
          <a:p>
            <a:pPr marL="285750" indent="-285750">
              <a:buFont typeface="Arial" pitchFamily="34" charset="0"/>
              <a:buChar char="•"/>
            </a:pPr>
            <a:r>
              <a:rPr lang="en-US" sz="1900" dirty="0">
                <a:solidFill>
                  <a:srgbClr val="FFC000"/>
                </a:solidFill>
              </a:rPr>
              <a:t>This budget has addressed the objective of laying the path for a $5-trillion economy by focusing on infrastructure spending,</a:t>
            </a:r>
          </a:p>
          <a:p>
            <a:pPr marL="285750" indent="-285750">
              <a:buFont typeface="Arial" pitchFamily="34" charset="0"/>
              <a:buChar char="•"/>
            </a:pPr>
            <a:endParaRPr lang="en-US" sz="1900" dirty="0">
              <a:solidFill>
                <a:srgbClr val="FFC000"/>
              </a:solidFill>
            </a:endParaRPr>
          </a:p>
          <a:p>
            <a:pPr marL="285750" indent="-285750">
              <a:buFont typeface="Arial" pitchFamily="34" charset="0"/>
              <a:buChar char="•"/>
            </a:pPr>
            <a:r>
              <a:rPr lang="en-US" sz="1900" dirty="0">
                <a:solidFill>
                  <a:srgbClr val="FFC000"/>
                </a:solidFill>
              </a:rPr>
              <a:t>Incentivizing affordable housing, providing growth capital for PSU banks and signaling support for sound NBFCs. </a:t>
            </a:r>
          </a:p>
          <a:p>
            <a:pPr marL="285750" indent="-285750">
              <a:buFont typeface="Arial" pitchFamily="34" charset="0"/>
              <a:buChar char="•"/>
            </a:pPr>
            <a:endParaRPr lang="en-US" sz="1900" dirty="0">
              <a:solidFill>
                <a:srgbClr val="FFC000"/>
              </a:solidFill>
            </a:endParaRPr>
          </a:p>
          <a:p>
            <a:pPr marL="285750" indent="-285750">
              <a:buFont typeface="Arial" pitchFamily="34" charset="0"/>
              <a:buChar char="•"/>
            </a:pPr>
            <a:r>
              <a:rPr lang="en-US" sz="1900" dirty="0">
                <a:solidFill>
                  <a:srgbClr val="FFC000"/>
                </a:solidFill>
              </a:rPr>
              <a:t>The Government has created additional areas of spending without increasing the fiscal deficit and keeping the borrowing at less than 5% of the GDP. The fiscal deficit is targeted to be reduced to 3.3% in FY20, which will keep the inflation under control. </a:t>
            </a:r>
            <a:endParaRPr lang="en-US" sz="1900" dirty="0" smtClean="0">
              <a:solidFill>
                <a:srgbClr val="FFC000"/>
              </a:solidFill>
            </a:endParaRPr>
          </a:p>
          <a:p>
            <a:pPr marL="285750" indent="-285750">
              <a:buFont typeface="Arial" pitchFamily="34" charset="0"/>
              <a:buChar char="•"/>
            </a:pPr>
            <a:endParaRPr lang="en-US" sz="1900" dirty="0">
              <a:solidFill>
                <a:srgbClr val="FFC000"/>
              </a:solidFill>
            </a:endParaRPr>
          </a:p>
          <a:p>
            <a:pPr algn="ctr"/>
            <a:r>
              <a:rPr lang="en-US" sz="1900" b="1" u="sng" dirty="0" smtClean="0"/>
              <a:t>THE POSITIVES AND NEGATIVES</a:t>
            </a:r>
            <a:endParaRPr lang="en-US" sz="1900" b="1" u="sng" dirty="0"/>
          </a:p>
          <a:p>
            <a:endParaRPr lang="en-US" sz="1900" dirty="0">
              <a:solidFill>
                <a:srgbClr val="FFC000"/>
              </a:solidFill>
            </a:endParaRPr>
          </a:p>
          <a:p>
            <a:pPr marL="285750" indent="-285750">
              <a:buFont typeface="Arial" pitchFamily="34" charset="0"/>
              <a:buChar char="•"/>
            </a:pPr>
            <a:r>
              <a:rPr lang="en-US" sz="1900" dirty="0">
                <a:solidFill>
                  <a:srgbClr val="FFC000"/>
                </a:solidFill>
              </a:rPr>
              <a:t>The Finance Minister’s focus on agriculture and the rural sector is a welcome step. </a:t>
            </a:r>
          </a:p>
          <a:p>
            <a:pPr marL="285750" indent="-285750">
              <a:buFont typeface="Arial" pitchFamily="34" charset="0"/>
              <a:buChar char="•"/>
            </a:pPr>
            <a:endParaRPr lang="en-US" sz="1900" dirty="0">
              <a:solidFill>
                <a:srgbClr val="FFC000"/>
              </a:solidFill>
            </a:endParaRPr>
          </a:p>
          <a:p>
            <a:pPr marL="285750" indent="-285750">
              <a:buFont typeface="Arial" pitchFamily="34" charset="0"/>
              <a:buChar char="•"/>
            </a:pPr>
            <a:r>
              <a:rPr lang="en-US" sz="1900" dirty="0">
                <a:solidFill>
                  <a:srgbClr val="FFC000"/>
                </a:solidFill>
              </a:rPr>
              <a:t>The proposal to make India an electric car manufacturing hub, a large investment in quality higher education, focus on building infrastructure, efforts to widen tax net, incentives for start-ups, etc. are big positives</a:t>
            </a:r>
            <a:r>
              <a:rPr lang="en-US" sz="1900" dirty="0" smtClean="0">
                <a:solidFill>
                  <a:srgbClr val="FFC000"/>
                </a:solidFill>
              </a:rPr>
              <a:t>. </a:t>
            </a:r>
          </a:p>
          <a:p>
            <a:endParaRPr lang="en-US" sz="1900" cap="none" spc="0" dirty="0">
              <a:ln w="18000">
                <a:solidFill>
                  <a:schemeClr val="accent2">
                    <a:satMod val="140000"/>
                  </a:schemeClr>
                </a:solidFill>
                <a:prstDash val="solid"/>
                <a:miter lim="800000"/>
              </a:ln>
              <a:solidFill>
                <a:srgbClr val="FFC000"/>
              </a:solidFill>
              <a:latin typeface="Arial Black" pitchFamily="34" charset="0"/>
            </a:endParaRPr>
          </a:p>
        </p:txBody>
      </p:sp>
    </p:spTree>
    <p:extLst>
      <p:ext uri="{BB962C8B-B14F-4D97-AF65-F5344CB8AC3E}">
        <p14:creationId xmlns:p14="http://schemas.microsoft.com/office/powerpoint/2010/main" xmlns="" val="1851705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sz="3700" b="1" dirty="0"/>
              <a:t>Amendment </a:t>
            </a:r>
            <a:r>
              <a:rPr lang="en-US" sz="3700" b="1" dirty="0" smtClean="0"/>
              <a:t>to </a:t>
            </a:r>
            <a:r>
              <a:rPr lang="en-US" sz="3700" b="1" dirty="0"/>
              <a:t>Section </a:t>
            </a:r>
            <a:r>
              <a:rPr lang="en-US" sz="3700" b="1" dirty="0" smtClean="0"/>
              <a:t>43D </a:t>
            </a:r>
            <a:br>
              <a:rPr lang="en-US" sz="3700" b="1" dirty="0" smtClean="0"/>
            </a:br>
            <a:r>
              <a:rPr lang="en-US" sz="3700" b="1" dirty="0" smtClean="0"/>
              <a:t>(Income of Public Financial Institution, Public Companies </a:t>
            </a:r>
            <a:r>
              <a:rPr lang="en-US" sz="3700" b="1" dirty="0" err="1" smtClean="0"/>
              <a:t>etc</a:t>
            </a:r>
            <a:r>
              <a:rPr lang="en-US" sz="3700" b="1" dirty="0" smtClean="0"/>
              <a:t>)</a:t>
            </a:r>
            <a:endParaRPr lang="en-US" sz="3700" b="1" dirty="0"/>
          </a:p>
        </p:txBody>
      </p:sp>
      <p:sp>
        <p:nvSpPr>
          <p:cNvPr id="3" name="Content Placeholder 2"/>
          <p:cNvSpPr>
            <a:spLocks noGrp="1"/>
          </p:cNvSpPr>
          <p:nvPr>
            <p:ph idx="1"/>
          </p:nvPr>
        </p:nvSpPr>
        <p:spPr>
          <a:xfrm>
            <a:off x="0" y="1243013"/>
            <a:ext cx="12192000" cy="5614987"/>
          </a:xfrm>
        </p:spPr>
        <p:txBody>
          <a:bodyPr>
            <a:normAutofit/>
          </a:bodyPr>
          <a:lstStyle/>
          <a:p>
            <a:pPr marL="36576" indent="0">
              <a:buNone/>
            </a:pPr>
            <a:r>
              <a:rPr lang="en-US" dirty="0">
                <a:solidFill>
                  <a:srgbClr val="FFC000"/>
                </a:solidFill>
              </a:rPr>
              <a:t>In section 43D of the Income-tax Act, with effect from the </a:t>
            </a:r>
            <a:r>
              <a:rPr lang="en-US" dirty="0"/>
              <a:t>1st day of April, 2020,––</a:t>
            </a:r>
          </a:p>
          <a:p>
            <a:pPr marL="36576" indent="0">
              <a:buNone/>
            </a:pPr>
            <a:r>
              <a:rPr lang="en-US" dirty="0">
                <a:solidFill>
                  <a:srgbClr val="FFC000"/>
                </a:solidFill>
              </a:rPr>
              <a:t>(</a:t>
            </a:r>
            <a:r>
              <a:rPr lang="en-US" i="1" dirty="0">
                <a:solidFill>
                  <a:srgbClr val="FFC000"/>
                </a:solidFill>
              </a:rPr>
              <a:t>i</a:t>
            </a:r>
            <a:r>
              <a:rPr lang="en-US" dirty="0">
                <a:solidFill>
                  <a:srgbClr val="FFC000"/>
                </a:solidFill>
              </a:rPr>
              <a:t>) in clause (</a:t>
            </a:r>
            <a:r>
              <a:rPr lang="en-US" i="1" dirty="0">
                <a:solidFill>
                  <a:srgbClr val="FFC000"/>
                </a:solidFill>
              </a:rPr>
              <a:t>a</a:t>
            </a:r>
            <a:r>
              <a:rPr lang="en-US" dirty="0">
                <a:solidFill>
                  <a:srgbClr val="FFC000"/>
                </a:solidFill>
              </a:rPr>
              <a:t>), after the words “State industrial investment corporation”, </a:t>
            </a:r>
            <a:r>
              <a:rPr lang="en-US" dirty="0"/>
              <a:t>the words</a:t>
            </a:r>
            <a:r>
              <a:rPr lang="en-US" dirty="0">
                <a:solidFill>
                  <a:srgbClr val="FFC000"/>
                </a:solidFill>
              </a:rPr>
              <a:t> “or a deposit taking non-banking financial company or a systemically important non-deposit taking non-banking financial company” </a:t>
            </a:r>
            <a:r>
              <a:rPr lang="en-US" dirty="0"/>
              <a:t>shall be inserted;</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in the long line, after the words “State industrial investment corporation or”, </a:t>
            </a:r>
            <a:r>
              <a:rPr lang="en-US" dirty="0"/>
              <a:t>the words</a:t>
            </a:r>
            <a:r>
              <a:rPr lang="en-US" dirty="0">
                <a:solidFill>
                  <a:srgbClr val="FFC000"/>
                </a:solidFill>
              </a:rPr>
              <a:t> “a deposit taking non-banking financial company or a systemically important non-deposit taking non-banking financial company or” </a:t>
            </a:r>
            <a:r>
              <a:rPr lang="en-US" dirty="0"/>
              <a:t>shall be inserted;</a:t>
            </a: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xmlns="" val="282904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43D</a:t>
            </a:r>
          </a:p>
        </p:txBody>
      </p:sp>
      <p:sp>
        <p:nvSpPr>
          <p:cNvPr id="3" name="Content Placeholder 2"/>
          <p:cNvSpPr>
            <a:spLocks noGrp="1"/>
          </p:cNvSpPr>
          <p:nvPr>
            <p:ph idx="1"/>
          </p:nvPr>
        </p:nvSpPr>
        <p:spPr>
          <a:xfrm>
            <a:off x="0" y="1300163"/>
            <a:ext cx="12192000" cy="5557837"/>
          </a:xfrm>
        </p:spPr>
        <p:txBody>
          <a:bodyPr>
            <a:normAutofit/>
          </a:bodyPr>
          <a:lstStyle/>
          <a:p>
            <a:pPr marL="36576" indent="0">
              <a:buNone/>
            </a:pPr>
            <a:r>
              <a:rPr lang="en-US" dirty="0">
                <a:solidFill>
                  <a:srgbClr val="FFC000"/>
                </a:solidFill>
              </a:rPr>
              <a:t>(</a:t>
            </a:r>
            <a:r>
              <a:rPr lang="en-US" i="1" dirty="0">
                <a:solidFill>
                  <a:srgbClr val="FFC000"/>
                </a:solidFill>
              </a:rPr>
              <a:t>iii</a:t>
            </a:r>
            <a:r>
              <a:rPr lang="en-US" dirty="0">
                <a:solidFill>
                  <a:srgbClr val="FFC000"/>
                </a:solidFill>
              </a:rPr>
              <a:t>) in the </a:t>
            </a:r>
            <a:r>
              <a:rPr lang="en-US" i="1" dirty="0">
                <a:solidFill>
                  <a:srgbClr val="FFC000"/>
                </a:solidFill>
              </a:rPr>
              <a:t>Explanation</a:t>
            </a:r>
            <a:r>
              <a:rPr lang="en-US" dirty="0">
                <a:solidFill>
                  <a:srgbClr val="FFC000"/>
                </a:solidFill>
              </a:rPr>
              <a:t>, after clause (</a:t>
            </a:r>
            <a:r>
              <a:rPr lang="en-US" i="1" dirty="0">
                <a:solidFill>
                  <a:srgbClr val="FFC000"/>
                </a:solidFill>
              </a:rPr>
              <a:t>g</a:t>
            </a:r>
            <a:r>
              <a:rPr lang="en-US" dirty="0">
                <a:solidFill>
                  <a:srgbClr val="FFC000"/>
                </a:solidFill>
              </a:rPr>
              <a:t>), the following clause shall be inserted,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h</a:t>
            </a:r>
            <a:r>
              <a:rPr lang="en-US" dirty="0">
                <a:solidFill>
                  <a:srgbClr val="FFC000"/>
                </a:solidFill>
              </a:rPr>
              <a:t>) </a:t>
            </a:r>
            <a:r>
              <a:rPr lang="en-US" dirty="0"/>
              <a:t>the expressions </a:t>
            </a:r>
            <a:r>
              <a:rPr lang="en-US" dirty="0">
                <a:solidFill>
                  <a:srgbClr val="FFC000"/>
                </a:solidFill>
              </a:rPr>
              <a:t>“deposit taking non-banking financial company”, “non-banking financial company” </a:t>
            </a:r>
            <a:r>
              <a:rPr lang="en-US" dirty="0"/>
              <a:t>and</a:t>
            </a:r>
            <a:r>
              <a:rPr lang="en-US" dirty="0">
                <a:solidFill>
                  <a:srgbClr val="FFC000"/>
                </a:solidFill>
              </a:rPr>
              <a:t> “systemically important non-deposit taking non-banking financial company” </a:t>
            </a:r>
            <a:r>
              <a:rPr lang="en-US" dirty="0"/>
              <a:t>shall have the meanings</a:t>
            </a:r>
            <a:r>
              <a:rPr lang="en-US" dirty="0">
                <a:solidFill>
                  <a:srgbClr val="FFC000"/>
                </a:solidFill>
              </a:rPr>
              <a:t> respectively assigned to them in </a:t>
            </a:r>
            <a:r>
              <a:rPr lang="en-US" dirty="0"/>
              <a:t>clauses (</a:t>
            </a:r>
            <a:r>
              <a:rPr lang="en-US" i="1" dirty="0"/>
              <a:t>e</a:t>
            </a:r>
            <a:r>
              <a:rPr lang="en-US" dirty="0"/>
              <a:t>), (</a:t>
            </a:r>
            <a:r>
              <a:rPr lang="en-US" i="1" dirty="0"/>
              <a:t>f</a:t>
            </a:r>
            <a:r>
              <a:rPr lang="en-US" dirty="0"/>
              <a:t>) and (</a:t>
            </a:r>
            <a:r>
              <a:rPr lang="en-US" i="1" dirty="0"/>
              <a:t>g</a:t>
            </a:r>
            <a:r>
              <a:rPr lang="en-US" dirty="0"/>
              <a:t>)</a:t>
            </a:r>
            <a:r>
              <a:rPr lang="en-US" dirty="0">
                <a:solidFill>
                  <a:srgbClr val="FFC000"/>
                </a:solidFill>
              </a:rPr>
              <a:t> of </a:t>
            </a:r>
            <a:r>
              <a:rPr lang="en-US" i="1" dirty="0"/>
              <a:t>Explanation </a:t>
            </a:r>
            <a:r>
              <a:rPr lang="en-US" dirty="0"/>
              <a:t>4 to section 43B</a:t>
            </a:r>
            <a:r>
              <a:rPr lang="en-US" dirty="0">
                <a:solidFill>
                  <a:srgbClr val="FFC000"/>
                </a:solidFill>
              </a:rPr>
              <a:t>.’</a:t>
            </a:r>
          </a:p>
        </p:txBody>
      </p:sp>
    </p:spTree>
    <p:extLst>
      <p:ext uri="{BB962C8B-B14F-4D97-AF65-F5344CB8AC3E}">
        <p14:creationId xmlns:p14="http://schemas.microsoft.com/office/powerpoint/2010/main" xmlns="" val="754500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44AD</a:t>
            </a:r>
          </a:p>
        </p:txBody>
      </p:sp>
      <p:sp>
        <p:nvSpPr>
          <p:cNvPr id="3" name="Content Placeholder 2"/>
          <p:cNvSpPr>
            <a:spLocks noGrp="1"/>
          </p:cNvSpPr>
          <p:nvPr>
            <p:ph idx="1"/>
          </p:nvPr>
        </p:nvSpPr>
        <p:spPr>
          <a:xfrm>
            <a:off x="0" y="1200151"/>
            <a:ext cx="12192000" cy="5657849"/>
          </a:xfrm>
        </p:spPr>
        <p:txBody>
          <a:bodyPr/>
          <a:lstStyle/>
          <a:p>
            <a:pPr marL="36576" indent="0">
              <a:buNone/>
            </a:pPr>
            <a:endParaRPr lang="en-US" dirty="0"/>
          </a:p>
          <a:p>
            <a:pPr marL="36576" indent="0">
              <a:buNone/>
            </a:pPr>
            <a:endParaRPr lang="en-US" dirty="0"/>
          </a:p>
          <a:p>
            <a:pPr marL="36576" indent="0">
              <a:buNone/>
            </a:pPr>
            <a:r>
              <a:rPr lang="en-US" dirty="0">
                <a:solidFill>
                  <a:srgbClr val="FFC000"/>
                </a:solidFill>
              </a:rPr>
              <a:t>In section 44AD of the Income-tax Act, in sub-section (</a:t>
            </a:r>
            <a:r>
              <a:rPr lang="en-US" i="1" dirty="0">
                <a:solidFill>
                  <a:srgbClr val="FFC000"/>
                </a:solidFill>
              </a:rPr>
              <a:t>1</a:t>
            </a:r>
            <a:r>
              <a:rPr lang="en-US" dirty="0">
                <a:solidFill>
                  <a:srgbClr val="FFC000"/>
                </a:solidFill>
              </a:rPr>
              <a:t>), </a:t>
            </a:r>
            <a:r>
              <a:rPr lang="en-US" dirty="0"/>
              <a:t>in the proviso</a:t>
            </a:r>
            <a:r>
              <a:rPr lang="en-US" dirty="0">
                <a:solidFill>
                  <a:srgbClr val="FFC000"/>
                </a:solidFill>
              </a:rPr>
              <a:t>, for the words “</a:t>
            </a:r>
            <a:r>
              <a:rPr lang="en-US" dirty="0"/>
              <a:t>bank account</a:t>
            </a:r>
            <a:r>
              <a:rPr lang="en-US" dirty="0">
                <a:solidFill>
                  <a:srgbClr val="FFC000"/>
                </a:solidFill>
              </a:rPr>
              <a:t>”, the words “</a:t>
            </a:r>
            <a:r>
              <a:rPr lang="en-US" dirty="0"/>
              <a:t>bank account or through such other electronic mode as may be prescribed</a:t>
            </a:r>
            <a:r>
              <a:rPr lang="en-US" dirty="0">
                <a:solidFill>
                  <a:srgbClr val="FFC000"/>
                </a:solidFill>
              </a:rPr>
              <a:t>” shall be substituted with effect from the </a:t>
            </a:r>
            <a:r>
              <a:rPr lang="en-US" dirty="0"/>
              <a:t>1st day of April, 2020</a:t>
            </a:r>
            <a:r>
              <a:rPr lang="en-US" dirty="0">
                <a:solidFill>
                  <a:srgbClr val="FFC000"/>
                </a:solidFill>
              </a:rPr>
              <a:t>.</a:t>
            </a:r>
          </a:p>
        </p:txBody>
      </p:sp>
    </p:spTree>
    <p:extLst>
      <p:ext uri="{BB962C8B-B14F-4D97-AF65-F5344CB8AC3E}">
        <p14:creationId xmlns:p14="http://schemas.microsoft.com/office/powerpoint/2010/main" xmlns="" val="3868304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50C</a:t>
            </a:r>
          </a:p>
        </p:txBody>
      </p:sp>
      <p:sp>
        <p:nvSpPr>
          <p:cNvPr id="3" name="Content Placeholder 2"/>
          <p:cNvSpPr>
            <a:spLocks noGrp="1"/>
          </p:cNvSpPr>
          <p:nvPr>
            <p:ph idx="1"/>
          </p:nvPr>
        </p:nvSpPr>
        <p:spPr>
          <a:xfrm>
            <a:off x="0" y="1328738"/>
            <a:ext cx="12192000" cy="5529262"/>
          </a:xfrm>
        </p:spPr>
        <p:txBody>
          <a:bodyPr/>
          <a:lstStyle/>
          <a:p>
            <a:pPr marL="36576" indent="0">
              <a:buNone/>
            </a:pPr>
            <a:endParaRPr lang="en-US" dirty="0"/>
          </a:p>
          <a:p>
            <a:pPr marL="36576" indent="0">
              <a:buNone/>
            </a:pPr>
            <a:endParaRPr lang="en-US" dirty="0"/>
          </a:p>
          <a:p>
            <a:pPr marL="36576" indent="0">
              <a:buNone/>
            </a:pPr>
            <a:r>
              <a:rPr lang="en-US" dirty="0">
                <a:solidFill>
                  <a:srgbClr val="FFC000"/>
                </a:solidFill>
              </a:rPr>
              <a:t>In section 50C of the Income-tax Act, in sub-section (</a:t>
            </a:r>
            <a:r>
              <a:rPr lang="en-US" i="1" dirty="0">
                <a:solidFill>
                  <a:srgbClr val="FFC000"/>
                </a:solidFill>
              </a:rPr>
              <a:t>1</a:t>
            </a:r>
            <a:r>
              <a:rPr lang="en-US" dirty="0">
                <a:solidFill>
                  <a:srgbClr val="FFC000"/>
                </a:solidFill>
              </a:rPr>
              <a:t>), in </a:t>
            </a:r>
            <a:r>
              <a:rPr lang="en-US" dirty="0"/>
              <a:t>the second proviso</a:t>
            </a:r>
            <a:r>
              <a:rPr lang="en-US" dirty="0">
                <a:solidFill>
                  <a:srgbClr val="FFC000"/>
                </a:solidFill>
              </a:rPr>
              <a:t>, for the words “</a:t>
            </a:r>
            <a:r>
              <a:rPr lang="en-US" dirty="0"/>
              <a:t>bank account</a:t>
            </a:r>
            <a:r>
              <a:rPr lang="en-US" dirty="0">
                <a:solidFill>
                  <a:srgbClr val="FFC000"/>
                </a:solidFill>
              </a:rPr>
              <a:t>”, the words “</a:t>
            </a:r>
            <a:r>
              <a:rPr lang="en-US" dirty="0"/>
              <a:t>bank account or through such other electronic mode as may be prescribed</a:t>
            </a:r>
            <a:r>
              <a:rPr lang="en-US" dirty="0">
                <a:solidFill>
                  <a:srgbClr val="FFC000"/>
                </a:solidFill>
              </a:rPr>
              <a:t>” shall be substituted with effect from the </a:t>
            </a:r>
            <a:r>
              <a:rPr lang="en-US" dirty="0"/>
              <a:t>1st day of April, 2020</a:t>
            </a:r>
          </a:p>
        </p:txBody>
      </p:sp>
    </p:spTree>
    <p:extLst>
      <p:ext uri="{BB962C8B-B14F-4D97-AF65-F5344CB8AC3E}">
        <p14:creationId xmlns:p14="http://schemas.microsoft.com/office/powerpoint/2010/main" xmlns="" val="2517184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50CA</a:t>
            </a:r>
          </a:p>
        </p:txBody>
      </p:sp>
      <p:sp>
        <p:nvSpPr>
          <p:cNvPr id="3" name="Content Placeholder 2"/>
          <p:cNvSpPr>
            <a:spLocks noGrp="1"/>
          </p:cNvSpPr>
          <p:nvPr>
            <p:ph idx="1"/>
          </p:nvPr>
        </p:nvSpPr>
        <p:spPr>
          <a:xfrm>
            <a:off x="0" y="1271588"/>
            <a:ext cx="12301538" cy="5586412"/>
          </a:xfrm>
        </p:spPr>
        <p:txBody>
          <a:bodyPr>
            <a:normAutofit/>
          </a:bodyPr>
          <a:lstStyle/>
          <a:p>
            <a:pPr marL="36576" indent="0">
              <a:buNone/>
            </a:pPr>
            <a:r>
              <a:rPr lang="en-US" dirty="0">
                <a:solidFill>
                  <a:srgbClr val="FFC000"/>
                </a:solidFill>
              </a:rPr>
              <a:t>In section 50CA of the Income-tax Act, </a:t>
            </a:r>
            <a:r>
              <a:rPr lang="en-US" dirty="0" smtClean="0">
                <a:solidFill>
                  <a:srgbClr val="FFC000"/>
                </a:solidFill>
              </a:rPr>
              <a:t>lays down </a:t>
            </a:r>
            <a:r>
              <a:rPr lang="en-US" dirty="0" smtClean="0"/>
              <a:t>special provisions</a:t>
            </a:r>
            <a:r>
              <a:rPr lang="en-US" dirty="0" smtClean="0">
                <a:solidFill>
                  <a:srgbClr val="FFC000"/>
                </a:solidFill>
              </a:rPr>
              <a:t> for </a:t>
            </a:r>
            <a:r>
              <a:rPr lang="en-US" dirty="0" smtClean="0"/>
              <a:t>full value of consideration</a:t>
            </a:r>
            <a:r>
              <a:rPr lang="en-US" dirty="0" smtClean="0">
                <a:solidFill>
                  <a:srgbClr val="FFC000"/>
                </a:solidFill>
              </a:rPr>
              <a:t> for transfer of </a:t>
            </a:r>
            <a:r>
              <a:rPr lang="en-US" dirty="0" smtClean="0"/>
              <a:t>share other than quoted share</a:t>
            </a:r>
            <a:r>
              <a:rPr lang="en-US" dirty="0" smtClean="0">
                <a:solidFill>
                  <a:srgbClr val="FFC000"/>
                </a:solidFill>
              </a:rPr>
              <a:t> </a:t>
            </a:r>
            <a:r>
              <a:rPr lang="en-US" dirty="0" err="1" smtClean="0">
                <a:solidFill>
                  <a:srgbClr val="FFC000"/>
                </a:solidFill>
              </a:rPr>
              <a:t>wef</a:t>
            </a:r>
            <a:r>
              <a:rPr lang="en-US" dirty="0" smtClean="0">
                <a:solidFill>
                  <a:srgbClr val="FFC000"/>
                </a:solidFill>
              </a:rPr>
              <a:t> </a:t>
            </a:r>
            <a:r>
              <a:rPr lang="en-US" dirty="0" smtClean="0"/>
              <a:t>1.4.2020</a:t>
            </a:r>
            <a:r>
              <a:rPr lang="en-US" dirty="0" smtClean="0">
                <a:solidFill>
                  <a:srgbClr val="FFC000"/>
                </a:solidFill>
              </a:rPr>
              <a:t>, proviso added to state that</a:t>
            </a:r>
            <a:endParaRPr lang="en-US" dirty="0">
              <a:solidFill>
                <a:srgbClr val="FFC000"/>
              </a:solidFill>
            </a:endParaRPr>
          </a:p>
          <a:p>
            <a:pPr marL="36576" indent="0">
              <a:buNone/>
            </a:pPr>
            <a:endParaRPr lang="en-US" dirty="0">
              <a:solidFill>
                <a:srgbClr val="FFC000"/>
              </a:solidFill>
            </a:endParaRPr>
          </a:p>
          <a:p>
            <a:pPr marL="36576" indent="0">
              <a:buNone/>
            </a:pPr>
            <a:r>
              <a:rPr lang="en-US" dirty="0" smtClean="0">
                <a:solidFill>
                  <a:srgbClr val="FFC000"/>
                </a:solidFill>
              </a:rPr>
              <a:t>“this </a:t>
            </a:r>
            <a:r>
              <a:rPr lang="en-US" dirty="0">
                <a:solidFill>
                  <a:srgbClr val="FFC000"/>
                </a:solidFill>
              </a:rPr>
              <a:t>section </a:t>
            </a:r>
            <a:r>
              <a:rPr lang="en-US" dirty="0"/>
              <a:t>shall not apply</a:t>
            </a:r>
            <a:r>
              <a:rPr lang="en-US" dirty="0">
                <a:solidFill>
                  <a:srgbClr val="FFC000"/>
                </a:solidFill>
              </a:rPr>
              <a:t> to any consideration </a:t>
            </a:r>
            <a:r>
              <a:rPr lang="en-US" dirty="0"/>
              <a:t>received or accruing</a:t>
            </a:r>
            <a:r>
              <a:rPr lang="en-US" dirty="0">
                <a:solidFill>
                  <a:srgbClr val="FFC000"/>
                </a:solidFill>
              </a:rPr>
              <a:t> as a result of transfer by such class of persons and </a:t>
            </a:r>
            <a:r>
              <a:rPr lang="en-US" dirty="0"/>
              <a:t>subject to such conditions</a:t>
            </a:r>
            <a:r>
              <a:rPr lang="en-US" dirty="0">
                <a:solidFill>
                  <a:srgbClr val="FFC000"/>
                </a:solidFill>
              </a:rPr>
              <a:t> as may be prescribed.”</a:t>
            </a:r>
          </a:p>
        </p:txBody>
      </p:sp>
    </p:spTree>
    <p:extLst>
      <p:ext uri="{BB962C8B-B14F-4D97-AF65-F5344CB8AC3E}">
        <p14:creationId xmlns:p14="http://schemas.microsoft.com/office/powerpoint/2010/main" xmlns="" val="2042789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54GB</a:t>
            </a:r>
          </a:p>
        </p:txBody>
      </p:sp>
      <p:sp>
        <p:nvSpPr>
          <p:cNvPr id="3" name="Content Placeholder 2"/>
          <p:cNvSpPr>
            <a:spLocks noGrp="1"/>
          </p:cNvSpPr>
          <p:nvPr>
            <p:ph idx="1"/>
          </p:nvPr>
        </p:nvSpPr>
        <p:spPr>
          <a:xfrm>
            <a:off x="0" y="1285876"/>
            <a:ext cx="12192000" cy="5572124"/>
          </a:xfrm>
        </p:spPr>
        <p:txBody>
          <a:bodyPr>
            <a:normAutofit fontScale="77500" lnSpcReduction="20000"/>
          </a:bodyPr>
          <a:lstStyle/>
          <a:p>
            <a:pPr marL="36576" indent="0">
              <a:buNone/>
            </a:pPr>
            <a:r>
              <a:rPr lang="en-US" dirty="0" smtClean="0">
                <a:solidFill>
                  <a:srgbClr val="FFC000"/>
                </a:solidFill>
              </a:rPr>
              <a:t>Section </a:t>
            </a:r>
            <a:r>
              <a:rPr lang="en-US" dirty="0">
                <a:solidFill>
                  <a:srgbClr val="FFC000"/>
                </a:solidFill>
              </a:rPr>
              <a:t>54GB of the Income-tax Act, </a:t>
            </a:r>
            <a:r>
              <a:rPr lang="en-US" dirty="0" smtClean="0">
                <a:solidFill>
                  <a:srgbClr val="FFC000"/>
                </a:solidFill>
              </a:rPr>
              <a:t>provide for deduction on </a:t>
            </a:r>
            <a:r>
              <a:rPr lang="en-US" dirty="0" smtClean="0"/>
              <a:t>transfer of residential property</a:t>
            </a:r>
            <a:r>
              <a:rPr lang="en-US" dirty="0" smtClean="0">
                <a:solidFill>
                  <a:srgbClr val="FFC000"/>
                </a:solidFill>
              </a:rPr>
              <a:t>, provided the same is </a:t>
            </a:r>
            <a:r>
              <a:rPr lang="en-US" dirty="0" smtClean="0"/>
              <a:t>invested in equity company (start up) </a:t>
            </a:r>
            <a:r>
              <a:rPr lang="en-US" dirty="0" smtClean="0">
                <a:solidFill>
                  <a:srgbClr val="FFC000"/>
                </a:solidFill>
              </a:rPr>
              <a:t>subject to </a:t>
            </a:r>
            <a:r>
              <a:rPr lang="en-US" dirty="0" smtClean="0"/>
              <a:t>certain conditions</a:t>
            </a:r>
            <a:r>
              <a:rPr lang="en-US" dirty="0" smtClean="0">
                <a:solidFill>
                  <a:srgbClr val="FFC000"/>
                </a:solidFill>
              </a:rPr>
              <a:t>.</a:t>
            </a:r>
            <a:endParaRPr lang="en-US" dirty="0">
              <a:solidFill>
                <a:srgbClr val="FFC000"/>
              </a:solidFill>
            </a:endParaRPr>
          </a:p>
          <a:p>
            <a:pPr marL="36576" indent="0">
              <a:buNone/>
            </a:pPr>
            <a:r>
              <a:rPr lang="en-US" dirty="0">
                <a:solidFill>
                  <a:srgbClr val="FFC000"/>
                </a:solidFill>
              </a:rPr>
              <a:t>     </a:t>
            </a:r>
            <a:endParaRPr lang="en-US" dirty="0" smtClean="0">
              <a:solidFill>
                <a:srgbClr val="FFC000"/>
              </a:solidFill>
            </a:endParaRPr>
          </a:p>
          <a:p>
            <a:pPr marL="36576" indent="0">
              <a:buNone/>
            </a:pPr>
            <a:r>
              <a:rPr lang="en-US" dirty="0" smtClean="0">
                <a:solidFill>
                  <a:srgbClr val="FFC000"/>
                </a:solidFill>
              </a:rPr>
              <a:t>New proviso inserted in sub section (4):</a:t>
            </a:r>
          </a:p>
          <a:p>
            <a:pPr marL="36576" indent="0">
              <a:buNone/>
            </a:pPr>
            <a:endParaRPr lang="en-US" dirty="0">
              <a:solidFill>
                <a:srgbClr val="FFC000"/>
              </a:solidFill>
            </a:endParaRPr>
          </a:p>
          <a:p>
            <a:pPr marL="36576" indent="0">
              <a:buNone/>
            </a:pPr>
            <a:r>
              <a:rPr lang="en-US" dirty="0">
                <a:solidFill>
                  <a:srgbClr val="FFC000"/>
                </a:solidFill>
              </a:rPr>
              <a:t>‘Provided that in case of </a:t>
            </a:r>
            <a:r>
              <a:rPr lang="en-US" dirty="0"/>
              <a:t>a new asset</a:t>
            </a:r>
            <a:r>
              <a:rPr lang="en-US" dirty="0">
                <a:solidFill>
                  <a:srgbClr val="FFC000"/>
                </a:solidFill>
              </a:rPr>
              <a:t>, being </a:t>
            </a:r>
            <a:r>
              <a:rPr lang="en-US" dirty="0"/>
              <a:t>computer or computer software</a:t>
            </a:r>
            <a:r>
              <a:rPr lang="en-US" dirty="0">
                <a:solidFill>
                  <a:srgbClr val="FFC000"/>
                </a:solidFill>
              </a:rPr>
              <a:t>, acquired by </a:t>
            </a:r>
            <a:r>
              <a:rPr lang="en-US" dirty="0" smtClean="0">
                <a:solidFill>
                  <a:srgbClr val="FFC000"/>
                </a:solidFill>
              </a:rPr>
              <a:t>an </a:t>
            </a:r>
            <a:r>
              <a:rPr lang="en-US" dirty="0" smtClean="0"/>
              <a:t>eligible </a:t>
            </a:r>
            <a:r>
              <a:rPr lang="en-US" dirty="0"/>
              <a:t>start-up</a:t>
            </a:r>
            <a:r>
              <a:rPr lang="en-US" dirty="0">
                <a:solidFill>
                  <a:srgbClr val="FFC000"/>
                </a:solidFill>
              </a:rPr>
              <a:t> referred to in the proviso to clause (</a:t>
            </a:r>
            <a:r>
              <a:rPr lang="en-US" i="1" dirty="0">
                <a:solidFill>
                  <a:srgbClr val="FFC000"/>
                </a:solidFill>
              </a:rPr>
              <a:t>d</a:t>
            </a:r>
            <a:r>
              <a:rPr lang="en-US" dirty="0">
                <a:solidFill>
                  <a:srgbClr val="FFC000"/>
                </a:solidFill>
              </a:rPr>
              <a:t>) of sub-section (</a:t>
            </a:r>
            <a:r>
              <a:rPr lang="en-US" i="1" dirty="0">
                <a:solidFill>
                  <a:srgbClr val="FFC000"/>
                </a:solidFill>
              </a:rPr>
              <a:t>6</a:t>
            </a:r>
            <a:r>
              <a:rPr lang="en-US" dirty="0">
                <a:solidFill>
                  <a:srgbClr val="FFC000"/>
                </a:solidFill>
              </a:rPr>
              <a:t>), the provisions of this sub-section shall have effect as if for the words “</a:t>
            </a:r>
            <a:r>
              <a:rPr lang="en-US" dirty="0"/>
              <a:t>five years</a:t>
            </a:r>
            <a:r>
              <a:rPr lang="en-US" dirty="0">
                <a:solidFill>
                  <a:srgbClr val="FFC000"/>
                </a:solidFill>
              </a:rPr>
              <a:t>”, the words “</a:t>
            </a:r>
            <a:r>
              <a:rPr lang="en-US" dirty="0"/>
              <a:t>three years</a:t>
            </a:r>
            <a:r>
              <a:rPr lang="en-US" dirty="0">
                <a:solidFill>
                  <a:srgbClr val="FFC000"/>
                </a:solidFill>
              </a:rPr>
              <a:t>” had been substituted.’;</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ii</a:t>
            </a:r>
            <a:r>
              <a:rPr lang="en-US" dirty="0">
                <a:solidFill>
                  <a:srgbClr val="FFC000"/>
                </a:solidFill>
              </a:rPr>
              <a:t>) in sub-section (</a:t>
            </a:r>
            <a:r>
              <a:rPr lang="en-US" i="1" dirty="0">
                <a:solidFill>
                  <a:srgbClr val="FFC000"/>
                </a:solidFill>
              </a:rPr>
              <a:t>5</a:t>
            </a:r>
            <a:r>
              <a:rPr lang="en-US" dirty="0">
                <a:solidFill>
                  <a:srgbClr val="FFC000"/>
                </a:solidFill>
              </a:rPr>
              <a:t>), in the proviso, </a:t>
            </a:r>
            <a:r>
              <a:rPr lang="en-US" dirty="0" smtClean="0"/>
              <a:t>period of transfer extended </a:t>
            </a:r>
            <a:r>
              <a:rPr lang="en-US" dirty="0" err="1" smtClean="0"/>
              <a:t>upto</a:t>
            </a:r>
            <a:r>
              <a:rPr lang="en-US" dirty="0" smtClean="0"/>
              <a:t> 2021 from 2019;</a:t>
            </a:r>
            <a:endParaRPr lang="en-US" dirty="0"/>
          </a:p>
          <a:p>
            <a:pPr marL="36576" indent="0">
              <a:buNone/>
            </a:pPr>
            <a:endParaRPr lang="en-US" dirty="0"/>
          </a:p>
          <a:p>
            <a:pPr marL="36576" indent="0">
              <a:buNone/>
            </a:pPr>
            <a:r>
              <a:rPr lang="en-US" dirty="0">
                <a:solidFill>
                  <a:srgbClr val="FFC000"/>
                </a:solidFill>
              </a:rPr>
              <a:t>   (</a:t>
            </a:r>
            <a:r>
              <a:rPr lang="en-US" i="1" dirty="0">
                <a:solidFill>
                  <a:srgbClr val="FFC000"/>
                </a:solidFill>
              </a:rPr>
              <a:t>iii</a:t>
            </a:r>
            <a:r>
              <a:rPr lang="en-US" dirty="0">
                <a:solidFill>
                  <a:srgbClr val="FFC000"/>
                </a:solidFill>
              </a:rPr>
              <a:t>) in sub-section (</a:t>
            </a:r>
            <a:r>
              <a:rPr lang="en-US" i="1" dirty="0">
                <a:solidFill>
                  <a:srgbClr val="FFC000"/>
                </a:solidFill>
              </a:rPr>
              <a:t>6</a:t>
            </a:r>
            <a:r>
              <a:rPr lang="en-US" dirty="0">
                <a:solidFill>
                  <a:srgbClr val="FFC000"/>
                </a:solidFill>
              </a:rPr>
              <a:t>), in clause (</a:t>
            </a:r>
            <a:r>
              <a:rPr lang="en-US" i="1" dirty="0">
                <a:solidFill>
                  <a:srgbClr val="FFC000"/>
                </a:solidFill>
              </a:rPr>
              <a:t>b</a:t>
            </a:r>
            <a:r>
              <a:rPr lang="en-US" dirty="0">
                <a:solidFill>
                  <a:srgbClr val="FFC000"/>
                </a:solidFill>
              </a:rPr>
              <a:t>), in sub-clause (</a:t>
            </a:r>
            <a:r>
              <a:rPr lang="en-US" i="1" dirty="0">
                <a:solidFill>
                  <a:srgbClr val="FFC000"/>
                </a:solidFill>
              </a:rPr>
              <a:t>iii</a:t>
            </a:r>
            <a:r>
              <a:rPr lang="en-US" dirty="0">
                <a:solidFill>
                  <a:srgbClr val="FFC000"/>
                </a:solidFill>
              </a:rPr>
              <a:t>), for the word “</a:t>
            </a:r>
            <a:r>
              <a:rPr lang="en-US" dirty="0"/>
              <a:t>fifty” at both the places where it occurs, the word “twenty-five</a:t>
            </a:r>
            <a:r>
              <a:rPr lang="en-US" dirty="0">
                <a:solidFill>
                  <a:srgbClr val="FFC000"/>
                </a:solidFill>
              </a:rPr>
              <a:t>” shall be </a:t>
            </a:r>
            <a:r>
              <a:rPr lang="en-US" dirty="0" smtClean="0">
                <a:solidFill>
                  <a:srgbClr val="FFC000"/>
                </a:solidFill>
              </a:rPr>
              <a:t>substituted (share capital and voting rights percentage)</a:t>
            </a:r>
            <a:endParaRPr lang="en-US" dirty="0">
              <a:solidFill>
                <a:srgbClr val="FFC000"/>
              </a:solidFill>
            </a:endParaRPr>
          </a:p>
        </p:txBody>
      </p:sp>
    </p:spTree>
    <p:extLst>
      <p:ext uri="{BB962C8B-B14F-4D97-AF65-F5344CB8AC3E}">
        <p14:creationId xmlns:p14="http://schemas.microsoft.com/office/powerpoint/2010/main" xmlns="" val="668743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79</a:t>
            </a:r>
          </a:p>
        </p:txBody>
      </p:sp>
      <p:sp>
        <p:nvSpPr>
          <p:cNvPr id="3" name="Content Placeholder 2"/>
          <p:cNvSpPr>
            <a:spLocks noGrp="1"/>
          </p:cNvSpPr>
          <p:nvPr>
            <p:ph idx="1"/>
          </p:nvPr>
        </p:nvSpPr>
        <p:spPr>
          <a:xfrm>
            <a:off x="0" y="1214439"/>
            <a:ext cx="12192000" cy="5643561"/>
          </a:xfrm>
        </p:spPr>
        <p:txBody>
          <a:bodyPr>
            <a:normAutofit fontScale="92500" lnSpcReduction="10000"/>
          </a:bodyPr>
          <a:lstStyle/>
          <a:p>
            <a:pPr marL="36576" indent="0">
              <a:buNone/>
            </a:pPr>
            <a:r>
              <a:rPr lang="en-US" dirty="0" smtClean="0">
                <a:solidFill>
                  <a:srgbClr val="FFC000"/>
                </a:solidFill>
              </a:rPr>
              <a:t>In the case of a </a:t>
            </a:r>
            <a:r>
              <a:rPr lang="en-US" dirty="0" smtClean="0"/>
              <a:t>change in shareholding of a company </a:t>
            </a:r>
            <a:r>
              <a:rPr lang="en-US" dirty="0" smtClean="0">
                <a:solidFill>
                  <a:srgbClr val="FFC000"/>
                </a:solidFill>
              </a:rPr>
              <a:t>in which the </a:t>
            </a:r>
            <a:r>
              <a:rPr lang="en-US" dirty="0" smtClean="0"/>
              <a:t>public</a:t>
            </a:r>
            <a:r>
              <a:rPr lang="en-US" dirty="0" smtClean="0">
                <a:solidFill>
                  <a:srgbClr val="FFC000"/>
                </a:solidFill>
              </a:rPr>
              <a:t> are </a:t>
            </a:r>
            <a:r>
              <a:rPr lang="en-US" dirty="0" smtClean="0"/>
              <a:t>not </a:t>
            </a:r>
            <a:r>
              <a:rPr lang="en-US" dirty="0" err="1" smtClean="0"/>
              <a:t>substiantially</a:t>
            </a:r>
            <a:r>
              <a:rPr lang="en-US" dirty="0" smtClean="0"/>
              <a:t> interested</a:t>
            </a:r>
            <a:r>
              <a:rPr lang="en-US" dirty="0" smtClean="0">
                <a:solidFill>
                  <a:srgbClr val="FFC000"/>
                </a:solidFill>
              </a:rPr>
              <a:t>, </a:t>
            </a:r>
            <a:r>
              <a:rPr lang="en-US" dirty="0" smtClean="0"/>
              <a:t>loss was allowed</a:t>
            </a:r>
            <a:r>
              <a:rPr lang="en-US" dirty="0" smtClean="0">
                <a:solidFill>
                  <a:srgbClr val="FFC000"/>
                </a:solidFill>
              </a:rPr>
              <a:t> to be </a:t>
            </a:r>
            <a:r>
              <a:rPr lang="en-US" dirty="0" smtClean="0"/>
              <a:t>carried forward </a:t>
            </a:r>
            <a:r>
              <a:rPr lang="en-US" dirty="0" smtClean="0">
                <a:solidFill>
                  <a:srgbClr val="FFC000"/>
                </a:solidFill>
              </a:rPr>
              <a:t>only if </a:t>
            </a:r>
            <a:r>
              <a:rPr lang="en-US" dirty="0" smtClean="0"/>
              <a:t>51% of the shareholders beneficially held the shares </a:t>
            </a:r>
            <a:r>
              <a:rPr lang="en-US" dirty="0" smtClean="0">
                <a:solidFill>
                  <a:srgbClr val="FFC000"/>
                </a:solidFill>
              </a:rPr>
              <a:t>in the company as on the last day in which loss was incurred and in the previous year.</a:t>
            </a:r>
            <a:endParaRPr lang="en-US" dirty="0">
              <a:solidFill>
                <a:srgbClr val="FFC000"/>
              </a:solidFill>
            </a:endParaRPr>
          </a:p>
          <a:p>
            <a:pPr marL="36576" indent="0">
              <a:buNone/>
            </a:pPr>
            <a:endParaRPr lang="en-US" dirty="0">
              <a:solidFill>
                <a:srgbClr val="FFC000"/>
              </a:solidFill>
            </a:endParaRPr>
          </a:p>
          <a:p>
            <a:pPr marL="36576" indent="0">
              <a:buNone/>
            </a:pPr>
            <a:r>
              <a:rPr lang="en-US" dirty="0" smtClean="0">
                <a:solidFill>
                  <a:srgbClr val="FFC000"/>
                </a:solidFill>
              </a:rPr>
              <a:t>Section 79(1) was inserted and proviso added by which</a:t>
            </a:r>
            <a:r>
              <a:rPr lang="en-US" dirty="0">
                <a:solidFill>
                  <a:srgbClr val="FFC000"/>
                </a:solidFill>
              </a:rPr>
              <a:t> </a:t>
            </a:r>
            <a:r>
              <a:rPr lang="en-US" dirty="0" smtClean="0"/>
              <a:t>even </a:t>
            </a:r>
            <a:r>
              <a:rPr lang="en-US" dirty="0"/>
              <a:t>if the said condition is not satisfied</a:t>
            </a:r>
            <a:r>
              <a:rPr lang="en-US" dirty="0">
                <a:solidFill>
                  <a:srgbClr val="FFC000"/>
                </a:solidFill>
              </a:rPr>
              <a:t> in case of </a:t>
            </a:r>
            <a:r>
              <a:rPr lang="en-US" dirty="0"/>
              <a:t>an eligible start up </a:t>
            </a:r>
            <a:r>
              <a:rPr lang="en-US" dirty="0">
                <a:solidFill>
                  <a:srgbClr val="FFC000"/>
                </a:solidFill>
              </a:rPr>
              <a:t>as referred to in section 80-IAC, the loss incurred in any year prior to the previous year </a:t>
            </a:r>
            <a:r>
              <a:rPr lang="en-US" dirty="0"/>
              <a:t>shall be allowed</a:t>
            </a:r>
            <a:r>
              <a:rPr lang="en-US" dirty="0">
                <a:solidFill>
                  <a:srgbClr val="FFC000"/>
                </a:solidFill>
              </a:rPr>
              <a:t> to be carried forward and set off against the income of the previous </a:t>
            </a:r>
            <a:r>
              <a:rPr lang="en-US" dirty="0" smtClean="0">
                <a:solidFill>
                  <a:srgbClr val="FFC000"/>
                </a:solidFill>
              </a:rPr>
              <a:t>year, </a:t>
            </a:r>
            <a:r>
              <a:rPr lang="en-US" dirty="0"/>
              <a:t>if all the shareholders</a:t>
            </a:r>
            <a:r>
              <a:rPr lang="en-US" dirty="0">
                <a:solidFill>
                  <a:srgbClr val="FFC000"/>
                </a:solidFill>
              </a:rPr>
              <a:t> of such company who held shares carrying voting power on the last day of the year or years in which the loss was incurred, </a:t>
            </a:r>
            <a:r>
              <a:rPr lang="en-US" dirty="0"/>
              <a:t>continue to hold those shares on the last day of such previous year</a:t>
            </a:r>
            <a:r>
              <a:rPr lang="en-US" dirty="0">
                <a:solidFill>
                  <a:srgbClr val="FFC000"/>
                </a:solidFill>
              </a:rPr>
              <a:t> and </a:t>
            </a:r>
            <a:r>
              <a:rPr lang="en-US" dirty="0"/>
              <a:t>such loss has been incurred during the period of seven years beginning from the year in which such company is incorporated.</a:t>
            </a:r>
          </a:p>
        </p:txBody>
      </p:sp>
    </p:spTree>
    <p:extLst>
      <p:ext uri="{BB962C8B-B14F-4D97-AF65-F5344CB8AC3E}">
        <p14:creationId xmlns:p14="http://schemas.microsoft.com/office/powerpoint/2010/main" xmlns="" val="3627352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79</a:t>
            </a:r>
          </a:p>
        </p:txBody>
      </p:sp>
      <p:sp>
        <p:nvSpPr>
          <p:cNvPr id="3" name="Content Placeholder 2"/>
          <p:cNvSpPr>
            <a:spLocks noGrp="1"/>
          </p:cNvSpPr>
          <p:nvPr>
            <p:ph idx="1"/>
          </p:nvPr>
        </p:nvSpPr>
        <p:spPr>
          <a:xfrm>
            <a:off x="0" y="1114426"/>
            <a:ext cx="12192000" cy="5743574"/>
          </a:xfrm>
        </p:spPr>
        <p:txBody>
          <a:bodyPr>
            <a:normAutofit fontScale="85000" lnSpcReduction="20000"/>
          </a:bodyPr>
          <a:lstStyle/>
          <a:p>
            <a:pPr marL="36576" indent="0">
              <a:buNone/>
            </a:pPr>
            <a:r>
              <a:rPr lang="en-US" dirty="0">
                <a:solidFill>
                  <a:srgbClr val="FFC000"/>
                </a:solidFill>
              </a:rPr>
              <a:t>(</a:t>
            </a:r>
            <a:r>
              <a:rPr lang="en-US" i="1" dirty="0">
                <a:solidFill>
                  <a:srgbClr val="FFC000"/>
                </a:solidFill>
              </a:rPr>
              <a:t>2</a:t>
            </a:r>
            <a:r>
              <a:rPr lang="en-US" dirty="0">
                <a:solidFill>
                  <a:srgbClr val="FFC000"/>
                </a:solidFill>
              </a:rPr>
              <a:t>) Nothing contained in sub-section (</a:t>
            </a:r>
            <a:r>
              <a:rPr lang="en-US" i="1" dirty="0">
                <a:solidFill>
                  <a:srgbClr val="FFC000"/>
                </a:solidFill>
              </a:rPr>
              <a:t>1</a:t>
            </a:r>
            <a:r>
              <a:rPr lang="en-US" dirty="0">
                <a:solidFill>
                  <a:srgbClr val="FFC000"/>
                </a:solidFill>
              </a:rPr>
              <a:t>) shall apply,––</a:t>
            </a:r>
          </a:p>
          <a:p>
            <a:pPr marL="36576" indent="0">
              <a:buNone/>
            </a:pPr>
            <a:r>
              <a:rPr lang="en-US" dirty="0">
                <a:solidFill>
                  <a:srgbClr val="FFC000"/>
                </a:solidFill>
              </a:rPr>
              <a:t>	(</a:t>
            </a:r>
            <a:r>
              <a:rPr lang="en-US" i="1" dirty="0">
                <a:solidFill>
                  <a:srgbClr val="FFC000"/>
                </a:solidFill>
              </a:rPr>
              <a:t>a</a:t>
            </a:r>
            <a:r>
              <a:rPr lang="en-US" dirty="0">
                <a:solidFill>
                  <a:srgbClr val="FFC000"/>
                </a:solidFill>
              </a:rPr>
              <a:t>) </a:t>
            </a:r>
            <a:r>
              <a:rPr lang="en-US" dirty="0" smtClean="0"/>
              <a:t>where </a:t>
            </a:r>
            <a:r>
              <a:rPr lang="en-US" dirty="0"/>
              <a:t>a change</a:t>
            </a:r>
            <a:r>
              <a:rPr lang="en-US" dirty="0">
                <a:solidFill>
                  <a:srgbClr val="FFC000"/>
                </a:solidFill>
              </a:rPr>
              <a:t> in the said </a:t>
            </a:r>
            <a:r>
              <a:rPr lang="en-US" dirty="0"/>
              <a:t>voting power </a:t>
            </a:r>
            <a:r>
              <a:rPr lang="en-US" dirty="0">
                <a:solidFill>
                  <a:srgbClr val="FFC000"/>
                </a:solidFill>
              </a:rPr>
              <a:t>and </a:t>
            </a:r>
            <a:r>
              <a:rPr lang="en-US" dirty="0"/>
              <a:t>shareholding</a:t>
            </a:r>
            <a:r>
              <a:rPr lang="en-US" dirty="0">
                <a:solidFill>
                  <a:srgbClr val="FFC000"/>
                </a:solidFill>
              </a:rPr>
              <a:t> </a:t>
            </a:r>
            <a:r>
              <a:rPr lang="en-US" dirty="0" smtClean="0">
                <a:solidFill>
                  <a:srgbClr val="FFC000"/>
                </a:solidFill>
              </a:rPr>
              <a:t>is </a:t>
            </a:r>
            <a:r>
              <a:rPr lang="en-US" dirty="0">
                <a:solidFill>
                  <a:srgbClr val="FFC000"/>
                </a:solidFill>
              </a:rPr>
              <a:t>year consequent </a:t>
            </a:r>
            <a:r>
              <a:rPr lang="en-US" dirty="0"/>
              <a:t>upon the death of a shareholder </a:t>
            </a:r>
            <a:r>
              <a:rPr lang="en-US" dirty="0">
                <a:solidFill>
                  <a:srgbClr val="FFC000"/>
                </a:solidFill>
              </a:rPr>
              <a:t>or on account of transfer of shares by way of gift to any relative of the shareholder making such gift;</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b</a:t>
            </a:r>
            <a:r>
              <a:rPr lang="en-US" dirty="0">
                <a:solidFill>
                  <a:srgbClr val="FFC000"/>
                </a:solidFill>
              </a:rPr>
              <a:t>) </a:t>
            </a:r>
            <a:r>
              <a:rPr lang="en-US" dirty="0"/>
              <a:t>to any change</a:t>
            </a:r>
            <a:r>
              <a:rPr lang="en-US" dirty="0">
                <a:solidFill>
                  <a:srgbClr val="FFC000"/>
                </a:solidFill>
              </a:rPr>
              <a:t> in the shareholding of an </a:t>
            </a:r>
            <a:r>
              <a:rPr lang="en-US" dirty="0"/>
              <a:t>Indian company </a:t>
            </a:r>
            <a:r>
              <a:rPr lang="en-US" dirty="0">
                <a:solidFill>
                  <a:srgbClr val="FFC000"/>
                </a:solidFill>
              </a:rPr>
              <a:t>which is a subsidiary of a foreign company </a:t>
            </a:r>
            <a:r>
              <a:rPr lang="en-US" dirty="0"/>
              <a:t>as a result of amalgamation or demerger </a:t>
            </a:r>
            <a:r>
              <a:rPr lang="en-US" dirty="0">
                <a:solidFill>
                  <a:srgbClr val="FFC000"/>
                </a:solidFill>
              </a:rPr>
              <a:t>of a </a:t>
            </a:r>
            <a:r>
              <a:rPr lang="en-US" dirty="0"/>
              <a:t>foreign company </a:t>
            </a:r>
            <a:r>
              <a:rPr lang="en-US" dirty="0">
                <a:solidFill>
                  <a:srgbClr val="FFC000"/>
                </a:solidFill>
              </a:rPr>
              <a:t>subject to the </a:t>
            </a:r>
            <a:r>
              <a:rPr lang="en-US" dirty="0"/>
              <a:t>condition that fifty-one per cent</a:t>
            </a:r>
            <a:r>
              <a:rPr lang="en-US" dirty="0">
                <a:solidFill>
                  <a:srgbClr val="FFC000"/>
                </a:solidFill>
              </a:rPr>
              <a:t>. shareholders of amalgamating or demerged foreign company continue to be the shareholders of the amalgamated or the resulting foreign company;</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c</a:t>
            </a:r>
            <a:r>
              <a:rPr lang="en-US" dirty="0">
                <a:solidFill>
                  <a:srgbClr val="FFC000"/>
                </a:solidFill>
              </a:rPr>
              <a:t>) to a company where a change in the shareholding takes place in a previous year pursuant to a resolution plan approved under the </a:t>
            </a:r>
            <a:r>
              <a:rPr lang="en-US" dirty="0"/>
              <a:t>Insolvency and Bankruptcy Code, 2016, after affording a reasonable opportunity of being heard to the jurisdictional Principal Commissioner or Commissioner;</a:t>
            </a:r>
          </a:p>
        </p:txBody>
      </p:sp>
    </p:spTree>
    <p:extLst>
      <p:ext uri="{BB962C8B-B14F-4D97-AF65-F5344CB8AC3E}">
        <p14:creationId xmlns:p14="http://schemas.microsoft.com/office/powerpoint/2010/main" xmlns="" val="1923994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a:t>
            </a:r>
            <a:r>
              <a:rPr lang="en-US" dirty="0" smtClean="0"/>
              <a:t>79</a:t>
            </a:r>
            <a:endParaRPr lang="en-US" dirty="0"/>
          </a:p>
        </p:txBody>
      </p:sp>
      <p:sp>
        <p:nvSpPr>
          <p:cNvPr id="3" name="Content Placeholder 2"/>
          <p:cNvSpPr>
            <a:spLocks noGrp="1"/>
          </p:cNvSpPr>
          <p:nvPr>
            <p:ph idx="1"/>
          </p:nvPr>
        </p:nvSpPr>
        <p:spPr>
          <a:xfrm>
            <a:off x="0" y="1157288"/>
            <a:ext cx="12192000" cy="5700712"/>
          </a:xfrm>
        </p:spPr>
        <p:txBody>
          <a:bodyPr>
            <a:normAutofit fontScale="92500"/>
          </a:bodyPr>
          <a:lstStyle/>
          <a:p>
            <a:pPr marL="36576" indent="0">
              <a:buNone/>
            </a:pPr>
            <a:r>
              <a:rPr lang="en-US" dirty="0">
                <a:solidFill>
                  <a:srgbClr val="FFC000"/>
                </a:solidFill>
              </a:rPr>
              <a:t>(</a:t>
            </a:r>
            <a:r>
              <a:rPr lang="en-US" i="1" dirty="0">
                <a:solidFill>
                  <a:srgbClr val="FFC000"/>
                </a:solidFill>
              </a:rPr>
              <a:t>d</a:t>
            </a:r>
            <a:r>
              <a:rPr lang="en-US" dirty="0">
                <a:solidFill>
                  <a:srgbClr val="FFC000"/>
                </a:solidFill>
              </a:rPr>
              <a:t>) to a company, and its subsidiary and the subsidiary of such subsidiary, where,––</a:t>
            </a:r>
          </a:p>
          <a:p>
            <a:pPr marL="36576" indent="0">
              <a:buNone/>
            </a:pPr>
            <a:r>
              <a:rPr lang="en-US" dirty="0">
                <a:solidFill>
                  <a:srgbClr val="FFC000"/>
                </a:solidFill>
              </a:rPr>
              <a:t>       (</a:t>
            </a:r>
            <a:r>
              <a:rPr lang="en-US" i="1" dirty="0">
                <a:solidFill>
                  <a:srgbClr val="FFC000"/>
                </a:solidFill>
              </a:rPr>
              <a:t>i</a:t>
            </a:r>
            <a:r>
              <a:rPr lang="en-US" dirty="0">
                <a:solidFill>
                  <a:srgbClr val="FFC000"/>
                </a:solidFill>
              </a:rPr>
              <a:t>) the Tribunal, on an application moved by the Central Government under </a:t>
            </a:r>
            <a:r>
              <a:rPr lang="en-US" dirty="0"/>
              <a:t>section 241 of the Companies Act, 2013</a:t>
            </a:r>
            <a:r>
              <a:rPr lang="en-US" dirty="0">
                <a:solidFill>
                  <a:srgbClr val="FFC000"/>
                </a:solidFill>
              </a:rPr>
              <a:t>, has suspended the Board of Directors of such company and has appointed new directors nominated by the Central Government, </a:t>
            </a:r>
            <a:r>
              <a:rPr lang="en-US" dirty="0"/>
              <a:t>under section 242 of the said Act</a:t>
            </a:r>
            <a:r>
              <a:rPr lang="en-US" dirty="0">
                <a:solidFill>
                  <a:srgbClr val="FFC000"/>
                </a:solidFill>
              </a:rPr>
              <a:t>; and</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ii</a:t>
            </a:r>
            <a:r>
              <a:rPr lang="en-US" dirty="0">
                <a:solidFill>
                  <a:srgbClr val="FFC000"/>
                </a:solidFill>
              </a:rPr>
              <a:t>) a change in shareholding of such company, and its subsidiary and the subsidiary </a:t>
            </a:r>
            <a:r>
              <a:rPr lang="en-US" dirty="0" smtClean="0">
                <a:solidFill>
                  <a:srgbClr val="FFC000"/>
                </a:solidFill>
              </a:rPr>
              <a:t>of such </a:t>
            </a:r>
            <a:r>
              <a:rPr lang="en-US" dirty="0">
                <a:solidFill>
                  <a:srgbClr val="FFC000"/>
                </a:solidFill>
              </a:rPr>
              <a:t>subsidiary, has taken place in a previous year pursuant to a resolution plan approved by the Tribunal </a:t>
            </a:r>
            <a:r>
              <a:rPr lang="en-US" dirty="0"/>
              <a:t>under section 242 of the Companies Act, 2013 after affording a reasonable opportunity of being heard to the jurisdictional Principal Commissioner or Commissioner</a:t>
            </a:r>
            <a:r>
              <a:rPr lang="en-US" dirty="0">
                <a:solidFill>
                  <a:srgbClr val="FFC000"/>
                </a:solidFill>
              </a:rPr>
              <a:t>.</a:t>
            </a:r>
          </a:p>
          <a:p>
            <a:endParaRPr lang="en-US" i="1" dirty="0">
              <a:solidFill>
                <a:srgbClr val="FFC000"/>
              </a:solidFill>
            </a:endParaRPr>
          </a:p>
        </p:txBody>
      </p:sp>
    </p:spTree>
    <p:extLst>
      <p:ext uri="{BB962C8B-B14F-4D97-AF65-F5344CB8AC3E}">
        <p14:creationId xmlns:p14="http://schemas.microsoft.com/office/powerpoint/2010/main" xmlns="" val="1560335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143000"/>
          </a:xfrm>
        </p:spPr>
        <p:txBody>
          <a:bodyPr/>
          <a:lstStyle/>
          <a:p>
            <a:r>
              <a:rPr lang="en-US" dirty="0"/>
              <a:t>Amendment </a:t>
            </a:r>
            <a:r>
              <a:rPr lang="en-US" dirty="0" smtClean="0"/>
              <a:t>to </a:t>
            </a:r>
            <a:r>
              <a:rPr lang="en-US" dirty="0"/>
              <a:t>Section </a:t>
            </a:r>
            <a:r>
              <a:rPr lang="en-US" dirty="0" smtClean="0"/>
              <a:t>80C </a:t>
            </a:r>
            <a:r>
              <a:rPr lang="en-US" dirty="0" err="1" smtClean="0"/>
              <a:t>wef</a:t>
            </a:r>
            <a:r>
              <a:rPr lang="en-US" dirty="0" smtClean="0"/>
              <a:t> 1</a:t>
            </a:r>
            <a:r>
              <a:rPr lang="en-US" baseline="30000" dirty="0" smtClean="0"/>
              <a:t>st</a:t>
            </a:r>
            <a:r>
              <a:rPr lang="en-US" dirty="0" smtClean="0"/>
              <a:t> April 2020</a:t>
            </a:r>
            <a:endParaRPr lang="en-US" dirty="0"/>
          </a:p>
        </p:txBody>
      </p:sp>
      <p:sp>
        <p:nvSpPr>
          <p:cNvPr id="3" name="Content Placeholder 2"/>
          <p:cNvSpPr>
            <a:spLocks noGrp="1"/>
          </p:cNvSpPr>
          <p:nvPr>
            <p:ph idx="1"/>
          </p:nvPr>
        </p:nvSpPr>
        <p:spPr>
          <a:xfrm>
            <a:off x="0" y="1057275"/>
            <a:ext cx="12192000" cy="5800725"/>
          </a:xfrm>
        </p:spPr>
        <p:txBody>
          <a:bodyPr>
            <a:normAutofit/>
          </a:bodyPr>
          <a:lstStyle/>
          <a:p>
            <a:pPr marL="36576" indent="0">
              <a:buNone/>
            </a:pPr>
            <a:r>
              <a:rPr lang="en-US" dirty="0" smtClean="0">
                <a:solidFill>
                  <a:srgbClr val="FFC000"/>
                </a:solidFill>
              </a:rPr>
              <a:t>New clause (xxv) inserted to provide deduction to</a:t>
            </a:r>
          </a:p>
          <a:p>
            <a:pPr marL="36576" indent="0">
              <a:buNone/>
            </a:pPr>
            <a:endParaRPr lang="en-US" dirty="0">
              <a:solidFill>
                <a:srgbClr val="FFC000"/>
              </a:solidFill>
            </a:endParaRPr>
          </a:p>
          <a:p>
            <a:pPr marL="36576" indent="0">
              <a:buNone/>
            </a:pPr>
            <a:r>
              <a:rPr lang="en-US" dirty="0" smtClean="0">
                <a:solidFill>
                  <a:srgbClr val="FFC000"/>
                </a:solidFill>
              </a:rPr>
              <a:t>‘an </a:t>
            </a:r>
            <a:r>
              <a:rPr lang="en-US" dirty="0">
                <a:solidFill>
                  <a:srgbClr val="FFC000"/>
                </a:solidFill>
              </a:rPr>
              <a:t>employee of the Central Government, as a contribution to a specified account of the pension scheme referred to in section 80CCD––</a:t>
            </a:r>
          </a:p>
          <a:p>
            <a:pPr marL="36576" indent="0">
              <a:buNone/>
            </a:pPr>
            <a:r>
              <a:rPr lang="en-US" dirty="0">
                <a:solidFill>
                  <a:srgbClr val="FFC000"/>
                </a:solidFill>
              </a:rPr>
              <a:t>    (</a:t>
            </a:r>
            <a:r>
              <a:rPr lang="en-US" i="1" dirty="0">
                <a:solidFill>
                  <a:srgbClr val="FFC000"/>
                </a:solidFill>
              </a:rPr>
              <a:t>a</a:t>
            </a:r>
            <a:r>
              <a:rPr lang="en-US" dirty="0">
                <a:solidFill>
                  <a:srgbClr val="FFC000"/>
                </a:solidFill>
              </a:rPr>
              <a:t>) for a fixed period of not less than three years; and</a:t>
            </a:r>
          </a:p>
          <a:p>
            <a:pPr marL="36576" indent="0">
              <a:buNone/>
            </a:pPr>
            <a:r>
              <a:rPr lang="en-US" dirty="0">
                <a:solidFill>
                  <a:srgbClr val="FFC000"/>
                </a:solidFill>
              </a:rPr>
              <a:t>    (</a:t>
            </a:r>
            <a:r>
              <a:rPr lang="en-US" i="1" dirty="0">
                <a:solidFill>
                  <a:srgbClr val="FFC000"/>
                </a:solidFill>
              </a:rPr>
              <a:t>b</a:t>
            </a:r>
            <a:r>
              <a:rPr lang="en-US" dirty="0">
                <a:solidFill>
                  <a:srgbClr val="FFC000"/>
                </a:solidFill>
              </a:rPr>
              <a:t>) which is in accordance with the scheme as may be notified by the Central Government in the Official Gazette for the purposes of this clause</a:t>
            </a:r>
            <a:r>
              <a:rPr lang="en-US" dirty="0" smtClean="0">
                <a:solidFill>
                  <a:srgbClr val="FFC000"/>
                </a:solidFill>
              </a:rPr>
              <a:t>.’</a:t>
            </a:r>
            <a:endParaRPr lang="en-US" dirty="0">
              <a:solidFill>
                <a:srgbClr val="FFC000"/>
              </a:solidFill>
            </a:endParaRPr>
          </a:p>
          <a:p>
            <a:pPr marL="36576" indent="0">
              <a:buNone/>
            </a:pPr>
            <a:endParaRPr lang="en-US" i="1" dirty="0"/>
          </a:p>
        </p:txBody>
      </p:sp>
    </p:spTree>
    <p:extLst>
      <p:ext uri="{BB962C8B-B14F-4D97-AF65-F5344CB8AC3E}">
        <p14:creationId xmlns:p14="http://schemas.microsoft.com/office/powerpoint/2010/main" xmlns="" val="142092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pPr algn="ctr"/>
            <a:r>
              <a:rPr lang="en-US" dirty="0" smtClean="0"/>
              <a:t>The Positives and Negatives</a:t>
            </a:r>
            <a:endParaRPr lang="en-US" dirty="0"/>
          </a:p>
        </p:txBody>
      </p:sp>
      <p:sp>
        <p:nvSpPr>
          <p:cNvPr id="3" name="Content Placeholder 2"/>
          <p:cNvSpPr>
            <a:spLocks noGrp="1"/>
          </p:cNvSpPr>
          <p:nvPr>
            <p:ph idx="1"/>
          </p:nvPr>
        </p:nvSpPr>
        <p:spPr>
          <a:xfrm>
            <a:off x="0" y="1300163"/>
            <a:ext cx="12192000" cy="5557837"/>
          </a:xfrm>
        </p:spPr>
        <p:txBody>
          <a:bodyPr>
            <a:normAutofit fontScale="92500"/>
          </a:bodyPr>
          <a:lstStyle/>
          <a:p>
            <a:r>
              <a:rPr lang="en-US" sz="3200" dirty="0">
                <a:solidFill>
                  <a:srgbClr val="FFC000"/>
                </a:solidFill>
              </a:rPr>
              <a:t>Allocation of </a:t>
            </a:r>
            <a:r>
              <a:rPr lang="en-US" sz="3200" dirty="0" err="1">
                <a:solidFill>
                  <a:srgbClr val="FFC000"/>
                </a:solidFill>
              </a:rPr>
              <a:t>Rs</a:t>
            </a:r>
            <a:r>
              <a:rPr lang="en-US" sz="3200" dirty="0">
                <a:solidFill>
                  <a:srgbClr val="FFC000"/>
                </a:solidFill>
              </a:rPr>
              <a:t> 400 </a:t>
            </a:r>
            <a:r>
              <a:rPr lang="en-US" sz="3200" dirty="0" err="1">
                <a:solidFill>
                  <a:srgbClr val="FFC000"/>
                </a:solidFill>
              </a:rPr>
              <a:t>Crores</a:t>
            </a:r>
            <a:r>
              <a:rPr lang="en-US" sz="3200" dirty="0">
                <a:solidFill>
                  <a:srgbClr val="FFC000"/>
                </a:solidFill>
              </a:rPr>
              <a:t> to craft world class higher education eco </a:t>
            </a:r>
            <a:r>
              <a:rPr lang="en-US" sz="3200" dirty="0" smtClean="0">
                <a:solidFill>
                  <a:srgbClr val="FFC000"/>
                </a:solidFill>
              </a:rPr>
              <a:t>system is highly commendable. Will advance the skills of youth in areas like 3D Printing, Internet of things, Artificial Intelligence, </a:t>
            </a:r>
            <a:r>
              <a:rPr lang="en-US" sz="3200" dirty="0" err="1" smtClean="0">
                <a:solidFill>
                  <a:srgbClr val="FFC000"/>
                </a:solidFill>
              </a:rPr>
              <a:t>Cybersecurity</a:t>
            </a:r>
            <a:r>
              <a:rPr lang="en-US" sz="3200" dirty="0" smtClean="0">
                <a:solidFill>
                  <a:srgbClr val="FFC000"/>
                </a:solidFill>
              </a:rPr>
              <a:t> etc.</a:t>
            </a:r>
          </a:p>
          <a:p>
            <a:pPr marL="36576" indent="0">
              <a:buNone/>
            </a:pPr>
            <a:r>
              <a:rPr lang="en-US" sz="3200" b="1" dirty="0" smtClean="0"/>
              <a:t>The Negatives</a:t>
            </a:r>
            <a:endParaRPr lang="en-US" sz="3200" b="1" dirty="0"/>
          </a:p>
          <a:p>
            <a:r>
              <a:rPr lang="en-US" dirty="0" smtClean="0">
                <a:solidFill>
                  <a:srgbClr val="FFC000"/>
                </a:solidFill>
              </a:rPr>
              <a:t>Increase in tax rates of individual with higher income – huge negative</a:t>
            </a:r>
          </a:p>
          <a:p>
            <a:r>
              <a:rPr lang="en-US" dirty="0" smtClean="0">
                <a:solidFill>
                  <a:srgbClr val="FFC000"/>
                </a:solidFill>
              </a:rPr>
              <a:t>Import Duty on books would affect book readers.</a:t>
            </a:r>
          </a:p>
          <a:p>
            <a:r>
              <a:rPr lang="en-US" dirty="0" smtClean="0">
                <a:solidFill>
                  <a:srgbClr val="FFC000"/>
                </a:solidFill>
              </a:rPr>
              <a:t>Proposed duty on newsprint result in increase in cover prices of dailies.</a:t>
            </a:r>
          </a:p>
          <a:p>
            <a:r>
              <a:rPr lang="en-US" dirty="0" smtClean="0">
                <a:solidFill>
                  <a:srgbClr val="FFC000"/>
                </a:solidFill>
              </a:rPr>
              <a:t>Hike in Import Duty in Gold may encourage smuggling</a:t>
            </a:r>
          </a:p>
          <a:p>
            <a:r>
              <a:rPr lang="en-US" dirty="0" smtClean="0">
                <a:solidFill>
                  <a:srgbClr val="FFC000"/>
                </a:solidFill>
              </a:rPr>
              <a:t>Duty on Petrol / Diesel will have cascading effect.</a:t>
            </a:r>
            <a:endParaRPr lang="en-US" dirty="0">
              <a:solidFill>
                <a:srgbClr val="FFC000"/>
              </a:solidFill>
            </a:endParaRPr>
          </a:p>
        </p:txBody>
      </p:sp>
    </p:spTree>
    <p:extLst>
      <p:ext uri="{BB962C8B-B14F-4D97-AF65-F5344CB8AC3E}">
        <p14:creationId xmlns:p14="http://schemas.microsoft.com/office/powerpoint/2010/main" xmlns="" val="1121338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a:t>
            </a:r>
            <a:r>
              <a:rPr lang="en-US" dirty="0" smtClean="0"/>
              <a:t>80CCD (Pension scheme)</a:t>
            </a:r>
            <a:endParaRPr lang="en-US" dirty="0"/>
          </a:p>
        </p:txBody>
      </p:sp>
      <p:sp>
        <p:nvSpPr>
          <p:cNvPr id="3" name="Content Placeholder 2"/>
          <p:cNvSpPr>
            <a:spLocks noGrp="1"/>
          </p:cNvSpPr>
          <p:nvPr>
            <p:ph idx="1"/>
          </p:nvPr>
        </p:nvSpPr>
        <p:spPr>
          <a:xfrm>
            <a:off x="0" y="1042988"/>
            <a:ext cx="12192000" cy="5686425"/>
          </a:xfrm>
        </p:spPr>
        <p:txBody>
          <a:bodyPr>
            <a:normAutofit/>
          </a:bodyPr>
          <a:lstStyle/>
          <a:p>
            <a:pPr marL="36576" indent="0">
              <a:buNone/>
            </a:pPr>
            <a:r>
              <a:rPr lang="en-US" dirty="0">
                <a:solidFill>
                  <a:srgbClr val="FFC000"/>
                </a:solidFill>
              </a:rPr>
              <a:t>In section 80CCD of the Income-tax Act, in sub-section (</a:t>
            </a:r>
            <a:r>
              <a:rPr lang="en-US" i="1" dirty="0">
                <a:solidFill>
                  <a:srgbClr val="FFC000"/>
                </a:solidFill>
              </a:rPr>
              <a:t>2</a:t>
            </a:r>
            <a:r>
              <a:rPr lang="en-US" dirty="0">
                <a:solidFill>
                  <a:srgbClr val="FFC000"/>
                </a:solidFill>
              </a:rPr>
              <a:t>), for the words “does not exceed ten per cent. of his salary in the previous year”, the words, brackets and letters “does not exceed––</a:t>
            </a:r>
          </a:p>
          <a:p>
            <a:pPr marL="36576" indent="0">
              <a:buNone/>
            </a:pPr>
            <a:endParaRPr lang="en-US" dirty="0">
              <a:solidFill>
                <a:srgbClr val="FFC000"/>
              </a:solidFill>
            </a:endParaRPr>
          </a:p>
          <a:p>
            <a:pPr marL="36576" indent="0">
              <a:buNone/>
            </a:pPr>
            <a:r>
              <a:rPr lang="en-US" dirty="0">
                <a:solidFill>
                  <a:srgbClr val="FFC000"/>
                </a:solidFill>
              </a:rPr>
              <a:t>(a) fourteen per cent., where such contribution is made by the Central Government;</a:t>
            </a:r>
          </a:p>
          <a:p>
            <a:pPr marL="550926" indent="-514350">
              <a:buAutoNum type="alphaLcParenBoth"/>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ten per cent., where such contribution is made by any other employer, of his salary in the previous year” shall be substituted with effect from the 1st day of April, 2020</a:t>
            </a:r>
          </a:p>
        </p:txBody>
      </p:sp>
    </p:spTree>
    <p:extLst>
      <p:ext uri="{BB962C8B-B14F-4D97-AF65-F5344CB8AC3E}">
        <p14:creationId xmlns:p14="http://schemas.microsoft.com/office/powerpoint/2010/main" xmlns="" val="608675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80LA(1)</a:t>
            </a:r>
          </a:p>
        </p:txBody>
      </p:sp>
      <p:sp>
        <p:nvSpPr>
          <p:cNvPr id="3" name="Content Placeholder 2"/>
          <p:cNvSpPr>
            <a:spLocks noGrp="1"/>
          </p:cNvSpPr>
          <p:nvPr>
            <p:ph idx="1"/>
          </p:nvPr>
        </p:nvSpPr>
        <p:spPr>
          <a:xfrm>
            <a:off x="0" y="1057276"/>
            <a:ext cx="12192000" cy="5800724"/>
          </a:xfrm>
        </p:spPr>
        <p:txBody>
          <a:bodyPr>
            <a:normAutofit fontScale="85000" lnSpcReduction="20000"/>
          </a:bodyPr>
          <a:lstStyle/>
          <a:p>
            <a:pPr marL="36576" indent="0">
              <a:buNone/>
            </a:pPr>
            <a:r>
              <a:rPr lang="en-US" dirty="0">
                <a:solidFill>
                  <a:srgbClr val="FFC000"/>
                </a:solidFill>
              </a:rPr>
              <a:t>Where the gross total income of an assessee, being a scheduled bank, or, any bank</a:t>
            </a:r>
          </a:p>
          <a:p>
            <a:pPr marL="36576" indent="0">
              <a:buNone/>
            </a:pPr>
            <a:r>
              <a:rPr lang="en-US" dirty="0">
                <a:solidFill>
                  <a:srgbClr val="FFC000"/>
                </a:solidFill>
              </a:rPr>
              <a:t>incorporated by or under the laws of a country outside India; and having an Offshore Banking Unit in a Special Economic Zone, includes any income referred to in sub-section (</a:t>
            </a:r>
            <a:r>
              <a:rPr lang="en-US" i="1" dirty="0">
                <a:solidFill>
                  <a:srgbClr val="FFC000"/>
                </a:solidFill>
              </a:rPr>
              <a:t>2</a:t>
            </a:r>
            <a:r>
              <a:rPr lang="en-US" dirty="0">
                <a:solidFill>
                  <a:srgbClr val="FFC000"/>
                </a:solidFill>
              </a:rPr>
              <a:t>), there shall be allowed, in accordance with and subject to the provisions of this section, a deduction from such income, of an amount equal to––</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a</a:t>
            </a:r>
            <a:r>
              <a:rPr lang="en-US" dirty="0">
                <a:solidFill>
                  <a:srgbClr val="FFC000"/>
                </a:solidFill>
              </a:rPr>
              <a:t>) one hundred per cent. of such income for five consecutive assessment years beginning with the assessment year relevant to the previous year in which the permission, under clause (a) of sub-section (</a:t>
            </a:r>
            <a:r>
              <a:rPr lang="en-US" i="1" dirty="0">
                <a:solidFill>
                  <a:srgbClr val="FFC000"/>
                </a:solidFill>
              </a:rPr>
              <a:t>1</a:t>
            </a:r>
            <a:r>
              <a:rPr lang="en-US" dirty="0">
                <a:solidFill>
                  <a:srgbClr val="FFC000"/>
                </a:solidFill>
              </a:rPr>
              <a:t>) of section 23 of the Banking Regulation Act, 1949 or permission or registration under the Securities and Exchange Board of India Act,1992 or any other relevant law was obtained, and thereafter;</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fifty per cent. of such income for five consecutive assessment years.</a:t>
            </a:r>
          </a:p>
        </p:txBody>
      </p:sp>
    </p:spTree>
    <p:extLst>
      <p:ext uri="{BB962C8B-B14F-4D97-AF65-F5344CB8AC3E}">
        <p14:creationId xmlns:p14="http://schemas.microsoft.com/office/powerpoint/2010/main" xmlns="" val="2316594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to Section 80LA(1)</a:t>
            </a:r>
          </a:p>
        </p:txBody>
      </p:sp>
      <p:sp>
        <p:nvSpPr>
          <p:cNvPr id="3" name="Content Placeholder 2"/>
          <p:cNvSpPr>
            <a:spLocks noGrp="1"/>
          </p:cNvSpPr>
          <p:nvPr>
            <p:ph idx="1"/>
          </p:nvPr>
        </p:nvSpPr>
        <p:spPr>
          <a:xfrm>
            <a:off x="0" y="1042989"/>
            <a:ext cx="12192000" cy="5815011"/>
          </a:xfrm>
        </p:spPr>
        <p:txBody>
          <a:bodyPr/>
          <a:lstStyle/>
          <a:p>
            <a:endParaRPr lang="en-US" dirty="0" smtClean="0"/>
          </a:p>
          <a:p>
            <a:r>
              <a:rPr lang="en-US" dirty="0" smtClean="0">
                <a:solidFill>
                  <a:srgbClr val="FFC000"/>
                </a:solidFill>
              </a:rPr>
              <a:t>Section provides deduction in respect of certain income of offshore banking units and International Financial Services Centre</a:t>
            </a:r>
          </a:p>
          <a:p>
            <a:endParaRPr lang="en-US" dirty="0" smtClean="0">
              <a:solidFill>
                <a:srgbClr val="FFC000"/>
              </a:solidFill>
            </a:endParaRPr>
          </a:p>
          <a:p>
            <a:r>
              <a:rPr lang="en-US" dirty="0" smtClean="0">
                <a:solidFill>
                  <a:srgbClr val="FFC000"/>
                </a:solidFill>
              </a:rPr>
              <a:t>Presently it is 100% of income for 5 consecutives AYs and thereafter 50% for next 5 consecutive years</a:t>
            </a:r>
          </a:p>
          <a:p>
            <a:endParaRPr lang="en-US" dirty="0" smtClean="0">
              <a:solidFill>
                <a:srgbClr val="FFC000"/>
              </a:solidFill>
            </a:endParaRPr>
          </a:p>
          <a:p>
            <a:r>
              <a:rPr lang="en-US" dirty="0" smtClean="0">
                <a:solidFill>
                  <a:srgbClr val="FFC000"/>
                </a:solidFill>
              </a:rPr>
              <a:t>Amendment proposed is 100% deduction for 10 consecutive AYs, out of a block of 15 years at the option of the </a:t>
            </a:r>
            <a:r>
              <a:rPr lang="en-US" dirty="0" err="1" smtClean="0">
                <a:solidFill>
                  <a:srgbClr val="FFC000"/>
                </a:solidFill>
              </a:rPr>
              <a:t>assessee</a:t>
            </a:r>
            <a:r>
              <a:rPr lang="en-US" dirty="0" smtClean="0"/>
              <a:t>.</a:t>
            </a:r>
            <a:endParaRPr lang="en-US" dirty="0"/>
          </a:p>
        </p:txBody>
      </p:sp>
    </p:spTree>
    <p:extLst>
      <p:ext uri="{BB962C8B-B14F-4D97-AF65-F5344CB8AC3E}">
        <p14:creationId xmlns:p14="http://schemas.microsoft.com/office/powerpoint/2010/main" xmlns="" val="2438515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92CE</a:t>
            </a:r>
          </a:p>
        </p:txBody>
      </p:sp>
      <p:sp>
        <p:nvSpPr>
          <p:cNvPr id="3" name="Content Placeholder 2"/>
          <p:cNvSpPr>
            <a:spLocks noGrp="1"/>
          </p:cNvSpPr>
          <p:nvPr>
            <p:ph idx="1"/>
          </p:nvPr>
        </p:nvSpPr>
        <p:spPr>
          <a:xfrm>
            <a:off x="0" y="1200151"/>
            <a:ext cx="12192000" cy="5657849"/>
          </a:xfrm>
        </p:spPr>
        <p:txBody>
          <a:bodyPr>
            <a:normAutofit fontScale="85000" lnSpcReduction="20000"/>
          </a:bodyPr>
          <a:lstStyle/>
          <a:p>
            <a:pPr marL="36576" indent="0">
              <a:buNone/>
            </a:pPr>
            <a:r>
              <a:rPr lang="en-US" b="1" dirty="0">
                <a:solidFill>
                  <a:srgbClr val="FFC000"/>
                </a:solidFill>
              </a:rPr>
              <a:t>Sec 92CE(1)(iii)</a:t>
            </a:r>
          </a:p>
          <a:p>
            <a:pPr marL="36576" indent="0">
              <a:buNone/>
            </a:pPr>
            <a:endParaRPr lang="en-US" dirty="0">
              <a:solidFill>
                <a:srgbClr val="FFC000"/>
              </a:solidFill>
            </a:endParaRPr>
          </a:p>
          <a:p>
            <a:pPr marL="36576" indent="0">
              <a:buNone/>
            </a:pPr>
            <a:r>
              <a:rPr lang="en-US" b="1" u="sng" dirty="0">
                <a:solidFill>
                  <a:srgbClr val="FFC000"/>
                </a:solidFill>
              </a:rPr>
              <a:t>Earlier:</a:t>
            </a:r>
          </a:p>
          <a:p>
            <a:pPr marL="36576" indent="0">
              <a:buNone/>
            </a:pPr>
            <a:endParaRPr lang="en-US" dirty="0">
              <a:solidFill>
                <a:srgbClr val="FFC000"/>
              </a:solidFill>
            </a:endParaRPr>
          </a:p>
          <a:p>
            <a:pPr marL="36576" indent="0">
              <a:buNone/>
            </a:pPr>
            <a:endParaRPr lang="en-US" dirty="0">
              <a:solidFill>
                <a:srgbClr val="FFC000"/>
              </a:solidFill>
            </a:endParaRPr>
          </a:p>
          <a:p>
            <a:pPr marL="36576" indent="0">
              <a:buNone/>
            </a:pPr>
            <a:r>
              <a:rPr lang="en-US" dirty="0">
                <a:solidFill>
                  <a:srgbClr val="FFC000"/>
                </a:solidFill>
              </a:rPr>
              <a:t>Where a primary adjustment to transfer pricing is determined by an advance pricing agreement entered into by the assessee under sec 92CC, the assessee shall make a secondary adjustment.</a:t>
            </a:r>
          </a:p>
          <a:p>
            <a:pPr marL="36576" indent="0">
              <a:buNone/>
            </a:pPr>
            <a:endParaRPr lang="en-US" dirty="0">
              <a:solidFill>
                <a:srgbClr val="FFC000"/>
              </a:solidFill>
            </a:endParaRPr>
          </a:p>
          <a:p>
            <a:pPr marL="36576" indent="0">
              <a:buNone/>
            </a:pPr>
            <a:r>
              <a:rPr lang="en-US" b="1" u="sng" dirty="0">
                <a:solidFill>
                  <a:srgbClr val="FFC000"/>
                </a:solidFill>
              </a:rPr>
              <a:t>Amendment:</a:t>
            </a:r>
          </a:p>
          <a:p>
            <a:pPr marL="36576" indent="0">
              <a:buNone/>
            </a:pPr>
            <a:endParaRPr lang="en-US" dirty="0">
              <a:solidFill>
                <a:srgbClr val="FFC000"/>
              </a:solidFill>
            </a:endParaRPr>
          </a:p>
          <a:p>
            <a:pPr marL="36576" indent="0">
              <a:buNone/>
            </a:pPr>
            <a:r>
              <a:rPr lang="en-US" dirty="0">
                <a:solidFill>
                  <a:srgbClr val="FFC000"/>
                </a:solidFill>
              </a:rPr>
              <a:t>Where a primary adjustment to transfer pricing  is determined by an advance pricing agreement entered into by the assessee under sec 92CC, </a:t>
            </a:r>
            <a:r>
              <a:rPr lang="en-US" b="1" i="1" dirty="0">
                <a:solidFill>
                  <a:srgbClr val="FFC000"/>
                </a:solidFill>
              </a:rPr>
              <a:t>on or after the 1st day of April, 2017</a:t>
            </a:r>
            <a:r>
              <a:rPr lang="en-US" dirty="0">
                <a:solidFill>
                  <a:srgbClr val="FFC000"/>
                </a:solidFill>
              </a:rPr>
              <a:t>, the assessee shall make a secondary adjustment</a:t>
            </a:r>
            <a:r>
              <a:rPr lang="en-US" dirty="0"/>
              <a:t>.</a:t>
            </a:r>
          </a:p>
          <a:p>
            <a:pPr marL="36576" indent="0">
              <a:buNone/>
            </a:pPr>
            <a:endParaRPr lang="en-US" dirty="0"/>
          </a:p>
        </p:txBody>
      </p:sp>
    </p:spTree>
    <p:extLst>
      <p:ext uri="{BB962C8B-B14F-4D97-AF65-F5344CB8AC3E}">
        <p14:creationId xmlns:p14="http://schemas.microsoft.com/office/powerpoint/2010/main" xmlns="" val="926733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0"/>
            <a:ext cx="9956800" cy="1143000"/>
          </a:xfrm>
        </p:spPr>
        <p:txBody>
          <a:bodyPr>
            <a:normAutofit/>
          </a:bodyPr>
          <a:lstStyle/>
          <a:p>
            <a:r>
              <a:rPr lang="en-US" dirty="0"/>
              <a:t>Insertion of further subsections in 92CE</a:t>
            </a:r>
          </a:p>
        </p:txBody>
      </p:sp>
      <p:sp>
        <p:nvSpPr>
          <p:cNvPr id="3" name="Content Placeholder 2"/>
          <p:cNvSpPr>
            <a:spLocks noGrp="1"/>
          </p:cNvSpPr>
          <p:nvPr>
            <p:ph idx="1"/>
          </p:nvPr>
        </p:nvSpPr>
        <p:spPr>
          <a:xfrm>
            <a:off x="0" y="1271589"/>
            <a:ext cx="12192000" cy="5257799"/>
          </a:xfrm>
        </p:spPr>
        <p:txBody>
          <a:bodyPr>
            <a:normAutofit fontScale="62500" lnSpcReduction="20000"/>
          </a:bodyPr>
          <a:lstStyle/>
          <a:p>
            <a:pPr marL="36576" indent="0">
              <a:buNone/>
            </a:pPr>
            <a:r>
              <a:rPr lang="en-US" dirty="0">
                <a:solidFill>
                  <a:srgbClr val="FFC000"/>
                </a:solidFill>
              </a:rPr>
              <a:t>After sub-section (</a:t>
            </a:r>
            <a:r>
              <a:rPr lang="en-US" i="1" dirty="0">
                <a:solidFill>
                  <a:srgbClr val="FFC000"/>
                </a:solidFill>
              </a:rPr>
              <a:t>2</a:t>
            </a:r>
            <a:r>
              <a:rPr lang="en-US" dirty="0">
                <a:solidFill>
                  <a:srgbClr val="FFC000"/>
                </a:solidFill>
              </a:rPr>
              <a:t>), the following sub-sections shall be inserted with effect from the </a:t>
            </a:r>
            <a:r>
              <a:rPr lang="en-US" b="1" i="1" u="sng" dirty="0">
                <a:solidFill>
                  <a:srgbClr val="FFC000"/>
                </a:solidFill>
              </a:rPr>
              <a:t>1st day</a:t>
            </a:r>
          </a:p>
          <a:p>
            <a:pPr marL="36576" indent="0">
              <a:buNone/>
            </a:pPr>
            <a:r>
              <a:rPr lang="en-US" b="1" i="1" u="sng" dirty="0">
                <a:solidFill>
                  <a:srgbClr val="FFC000"/>
                </a:solidFill>
              </a:rPr>
              <a:t>of September, 2019</a:t>
            </a:r>
            <a:r>
              <a:rPr lang="en-US" dirty="0">
                <a:solidFill>
                  <a:srgbClr val="FFC000"/>
                </a:solidFill>
              </a:rPr>
              <a:t>, namely:––</a:t>
            </a:r>
          </a:p>
          <a:p>
            <a:pPr marL="36576" indent="0">
              <a:buNone/>
            </a:pPr>
            <a:endParaRPr lang="en-US" dirty="0">
              <a:solidFill>
                <a:srgbClr val="FFC000"/>
              </a:solidFill>
            </a:endParaRPr>
          </a:p>
          <a:p>
            <a:r>
              <a:rPr lang="en-US" dirty="0">
                <a:solidFill>
                  <a:srgbClr val="FFC000"/>
                </a:solidFill>
              </a:rPr>
              <a:t>“(</a:t>
            </a:r>
            <a:r>
              <a:rPr lang="en-US" i="1" dirty="0">
                <a:solidFill>
                  <a:srgbClr val="FFC000"/>
                </a:solidFill>
              </a:rPr>
              <a:t>2A</a:t>
            </a:r>
            <a:r>
              <a:rPr lang="en-US" dirty="0">
                <a:solidFill>
                  <a:srgbClr val="FFC000"/>
                </a:solidFill>
              </a:rPr>
              <a:t>) Without prejudice to the provisions of sub-section (</a:t>
            </a:r>
            <a:r>
              <a:rPr lang="en-US" i="1" dirty="0">
                <a:solidFill>
                  <a:srgbClr val="FFC000"/>
                </a:solidFill>
              </a:rPr>
              <a:t>2</a:t>
            </a:r>
            <a:r>
              <a:rPr lang="en-US" dirty="0">
                <a:solidFill>
                  <a:srgbClr val="FFC000"/>
                </a:solidFill>
              </a:rPr>
              <a:t>), where the excess money or part thereof has not been repatriated within the prescribed time, the </a:t>
            </a:r>
            <a:r>
              <a:rPr lang="en-US" dirty="0" err="1">
                <a:solidFill>
                  <a:srgbClr val="FFC000"/>
                </a:solidFill>
              </a:rPr>
              <a:t>assessee</a:t>
            </a:r>
            <a:r>
              <a:rPr lang="en-US" dirty="0">
                <a:solidFill>
                  <a:srgbClr val="FFC000"/>
                </a:solidFill>
              </a:rPr>
              <a:t> may, at his option, pay additional income-tax at the rate of eighteen per cent. on such excess money or part thereof, as the case may be.</a:t>
            </a:r>
          </a:p>
          <a:p>
            <a:endParaRPr lang="en-US" dirty="0">
              <a:solidFill>
                <a:srgbClr val="FFC000"/>
              </a:solidFill>
            </a:endParaRPr>
          </a:p>
          <a:p>
            <a:r>
              <a:rPr lang="en-US" dirty="0">
                <a:solidFill>
                  <a:srgbClr val="FFC000"/>
                </a:solidFill>
              </a:rPr>
              <a:t>(</a:t>
            </a:r>
            <a:r>
              <a:rPr lang="en-US" i="1" dirty="0">
                <a:solidFill>
                  <a:srgbClr val="FFC000"/>
                </a:solidFill>
              </a:rPr>
              <a:t>2B</a:t>
            </a:r>
            <a:r>
              <a:rPr lang="en-US" dirty="0">
                <a:solidFill>
                  <a:srgbClr val="FFC000"/>
                </a:solidFill>
              </a:rPr>
              <a:t>) The tax on the excess money or part thereof so paid by the </a:t>
            </a:r>
            <a:r>
              <a:rPr lang="en-US" dirty="0" err="1">
                <a:solidFill>
                  <a:srgbClr val="FFC000"/>
                </a:solidFill>
              </a:rPr>
              <a:t>assessee</a:t>
            </a:r>
            <a:r>
              <a:rPr lang="en-US" dirty="0">
                <a:solidFill>
                  <a:srgbClr val="FFC000"/>
                </a:solidFill>
              </a:rPr>
              <a:t> under sub-section (</a:t>
            </a:r>
            <a:r>
              <a:rPr lang="en-US" i="1" dirty="0">
                <a:solidFill>
                  <a:srgbClr val="FFC000"/>
                </a:solidFill>
              </a:rPr>
              <a:t>2A</a:t>
            </a:r>
            <a:r>
              <a:rPr lang="en-US" dirty="0">
                <a:solidFill>
                  <a:srgbClr val="FFC000"/>
                </a:solidFill>
              </a:rPr>
              <a:t>) shall be treated as the final payment of tax in respect of the excess money or part thereof not repatriated and no further credit therefor shall be claimed by the </a:t>
            </a:r>
            <a:r>
              <a:rPr lang="en-US" dirty="0" err="1">
                <a:solidFill>
                  <a:srgbClr val="FFC000"/>
                </a:solidFill>
              </a:rPr>
              <a:t>assessee</a:t>
            </a:r>
            <a:r>
              <a:rPr lang="en-US" dirty="0">
                <a:solidFill>
                  <a:srgbClr val="FFC000"/>
                </a:solidFill>
              </a:rPr>
              <a:t> or by any other person in respect of the amount of tax so paid.</a:t>
            </a:r>
          </a:p>
          <a:p>
            <a:endParaRPr lang="en-US" dirty="0">
              <a:solidFill>
                <a:srgbClr val="FFC000"/>
              </a:solidFill>
            </a:endParaRPr>
          </a:p>
          <a:p>
            <a:r>
              <a:rPr lang="en-US" dirty="0">
                <a:solidFill>
                  <a:srgbClr val="FFC000"/>
                </a:solidFill>
              </a:rPr>
              <a:t>(</a:t>
            </a:r>
            <a:r>
              <a:rPr lang="en-US" i="1" dirty="0">
                <a:solidFill>
                  <a:srgbClr val="FFC000"/>
                </a:solidFill>
              </a:rPr>
              <a:t>2C</a:t>
            </a:r>
            <a:r>
              <a:rPr lang="en-US" dirty="0">
                <a:solidFill>
                  <a:srgbClr val="FFC000"/>
                </a:solidFill>
              </a:rPr>
              <a:t>) No deduction under any other provision of this Act shall be allowed to the </a:t>
            </a:r>
            <a:r>
              <a:rPr lang="en-US" dirty="0" err="1">
                <a:solidFill>
                  <a:srgbClr val="FFC000"/>
                </a:solidFill>
              </a:rPr>
              <a:t>assessee</a:t>
            </a:r>
            <a:r>
              <a:rPr lang="en-US" dirty="0">
                <a:solidFill>
                  <a:srgbClr val="FFC000"/>
                </a:solidFill>
              </a:rPr>
              <a:t> in respect of the amount on which tax has been paid in accordance with the provisions of sub-section (</a:t>
            </a:r>
            <a:r>
              <a:rPr lang="en-US" i="1" dirty="0">
                <a:solidFill>
                  <a:srgbClr val="FFC000"/>
                </a:solidFill>
              </a:rPr>
              <a:t>2A</a:t>
            </a:r>
            <a:r>
              <a:rPr lang="en-US" dirty="0">
                <a:solidFill>
                  <a:srgbClr val="FFC000"/>
                </a:solidFill>
              </a:rPr>
              <a:t>).</a:t>
            </a:r>
          </a:p>
          <a:p>
            <a:endParaRPr lang="en-US" dirty="0">
              <a:solidFill>
                <a:srgbClr val="FFC000"/>
              </a:solidFill>
            </a:endParaRPr>
          </a:p>
          <a:p>
            <a:r>
              <a:rPr lang="en-US" dirty="0">
                <a:solidFill>
                  <a:srgbClr val="FFC000"/>
                </a:solidFill>
              </a:rPr>
              <a:t>(</a:t>
            </a:r>
            <a:r>
              <a:rPr lang="en-US" i="1" dirty="0">
                <a:solidFill>
                  <a:srgbClr val="FFC000"/>
                </a:solidFill>
              </a:rPr>
              <a:t>2D</a:t>
            </a:r>
            <a:r>
              <a:rPr lang="en-US" dirty="0">
                <a:solidFill>
                  <a:srgbClr val="FFC000"/>
                </a:solidFill>
              </a:rPr>
              <a:t>) Where the additional income-tax referred to in sub-section (</a:t>
            </a:r>
            <a:r>
              <a:rPr lang="en-US" i="1" dirty="0">
                <a:solidFill>
                  <a:srgbClr val="FFC000"/>
                </a:solidFill>
              </a:rPr>
              <a:t>2A</a:t>
            </a:r>
            <a:r>
              <a:rPr lang="en-US" dirty="0">
                <a:solidFill>
                  <a:srgbClr val="FFC000"/>
                </a:solidFill>
              </a:rPr>
              <a:t>) is paid by the </a:t>
            </a:r>
            <a:r>
              <a:rPr lang="en-US" dirty="0" err="1">
                <a:solidFill>
                  <a:srgbClr val="FFC000"/>
                </a:solidFill>
              </a:rPr>
              <a:t>assessee</a:t>
            </a:r>
            <a:r>
              <a:rPr lang="en-US" dirty="0">
                <a:solidFill>
                  <a:srgbClr val="FFC000"/>
                </a:solidFill>
              </a:rPr>
              <a:t>, he shall not be required to make secondary adjustment under sub-section (</a:t>
            </a:r>
            <a:r>
              <a:rPr lang="en-US" i="1" dirty="0">
                <a:solidFill>
                  <a:srgbClr val="FFC000"/>
                </a:solidFill>
              </a:rPr>
              <a:t>1</a:t>
            </a:r>
            <a:r>
              <a:rPr lang="en-US" dirty="0">
                <a:solidFill>
                  <a:srgbClr val="FFC000"/>
                </a:solidFill>
              </a:rPr>
              <a:t>) and compute interest under sub-section (</a:t>
            </a:r>
            <a:r>
              <a:rPr lang="en-US" i="1" dirty="0">
                <a:solidFill>
                  <a:srgbClr val="FFC000"/>
                </a:solidFill>
              </a:rPr>
              <a:t>2</a:t>
            </a:r>
            <a:r>
              <a:rPr lang="en-US" dirty="0">
                <a:solidFill>
                  <a:srgbClr val="FFC000"/>
                </a:solidFill>
              </a:rPr>
              <a:t>) from the date of payment of such tax.”</a:t>
            </a:r>
          </a:p>
        </p:txBody>
      </p:sp>
    </p:spTree>
    <p:extLst>
      <p:ext uri="{BB962C8B-B14F-4D97-AF65-F5344CB8AC3E}">
        <p14:creationId xmlns:p14="http://schemas.microsoft.com/office/powerpoint/2010/main" xmlns="" val="3322872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5850"/>
          </a:xfrm>
        </p:spPr>
        <p:txBody>
          <a:bodyPr/>
          <a:lstStyle/>
          <a:p>
            <a:r>
              <a:rPr lang="en-US" dirty="0"/>
              <a:t>Substitution of Section 92D</a:t>
            </a:r>
          </a:p>
        </p:txBody>
      </p:sp>
      <p:sp>
        <p:nvSpPr>
          <p:cNvPr id="3" name="Content Placeholder 2"/>
          <p:cNvSpPr>
            <a:spLocks noGrp="1"/>
          </p:cNvSpPr>
          <p:nvPr>
            <p:ph idx="1"/>
          </p:nvPr>
        </p:nvSpPr>
        <p:spPr>
          <a:xfrm>
            <a:off x="0" y="1343026"/>
            <a:ext cx="12192000" cy="5514974"/>
          </a:xfrm>
        </p:spPr>
        <p:txBody>
          <a:bodyPr>
            <a:normAutofit fontScale="62500" lnSpcReduction="20000"/>
          </a:bodyPr>
          <a:lstStyle/>
          <a:p>
            <a:r>
              <a:rPr lang="en-US" dirty="0">
                <a:solidFill>
                  <a:srgbClr val="FFC000"/>
                </a:solidFill>
              </a:rPr>
              <a:t>In the Income-tax Act, for section 92D, the following section shall be substituted with effect from</a:t>
            </a:r>
          </a:p>
          <a:p>
            <a:pPr marL="36576" indent="0">
              <a:buNone/>
            </a:pPr>
            <a:r>
              <a:rPr lang="en-US" dirty="0">
                <a:solidFill>
                  <a:srgbClr val="FFC000"/>
                </a:solidFill>
              </a:rPr>
              <a:t>the </a:t>
            </a:r>
            <a:r>
              <a:rPr lang="en-US" b="1" dirty="0">
                <a:solidFill>
                  <a:srgbClr val="FFC000"/>
                </a:solidFill>
              </a:rPr>
              <a:t>1st day of April, 2020</a:t>
            </a:r>
            <a:r>
              <a:rPr lang="en-US" dirty="0">
                <a:solidFill>
                  <a:srgbClr val="FFC000"/>
                </a:solidFill>
              </a:rPr>
              <a:t>, namely:––</a:t>
            </a:r>
          </a:p>
          <a:p>
            <a:endParaRPr lang="en-US" dirty="0">
              <a:solidFill>
                <a:srgbClr val="FFC000"/>
              </a:solidFill>
            </a:endParaRPr>
          </a:p>
          <a:p>
            <a:pPr marL="36576" indent="0">
              <a:buNone/>
            </a:pPr>
            <a:r>
              <a:rPr lang="en-US" dirty="0">
                <a:solidFill>
                  <a:srgbClr val="FFC000"/>
                </a:solidFill>
              </a:rPr>
              <a:t>‘92D. (</a:t>
            </a:r>
            <a:r>
              <a:rPr lang="en-US" i="1" dirty="0">
                <a:solidFill>
                  <a:srgbClr val="FFC000"/>
                </a:solidFill>
              </a:rPr>
              <a:t>1</a:t>
            </a:r>
            <a:r>
              <a:rPr lang="en-US" dirty="0">
                <a:solidFill>
                  <a:srgbClr val="FFC000"/>
                </a:solidFill>
              </a:rPr>
              <a:t>) Every person,––</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i</a:t>
            </a:r>
            <a:r>
              <a:rPr lang="en-US" dirty="0">
                <a:solidFill>
                  <a:srgbClr val="FFC000"/>
                </a:solidFill>
              </a:rPr>
              <a:t>) who has entered into an international transaction or specified domestic transaction shall keep and maintain such information and document in respect thereof as may be prescribed;</a:t>
            </a:r>
          </a:p>
          <a:p>
            <a:pPr marL="36576" indent="0">
              <a:buNone/>
            </a:pPr>
            <a:r>
              <a:rPr lang="en-US" dirty="0">
                <a:solidFill>
                  <a:srgbClr val="FFC000"/>
                </a:solidFill>
              </a:rPr>
              <a:t>	</a:t>
            </a:r>
          </a:p>
          <a:p>
            <a:pPr marL="36576" indent="0">
              <a:buNone/>
            </a:pPr>
            <a:r>
              <a:rPr lang="en-US" dirty="0">
                <a:solidFill>
                  <a:srgbClr val="FFC000"/>
                </a:solidFill>
              </a:rPr>
              <a:t>	(</a:t>
            </a:r>
            <a:r>
              <a:rPr lang="en-US" i="1" dirty="0">
                <a:solidFill>
                  <a:srgbClr val="FFC000"/>
                </a:solidFill>
              </a:rPr>
              <a:t>ii</a:t>
            </a:r>
            <a:r>
              <a:rPr lang="en-US" dirty="0">
                <a:solidFill>
                  <a:srgbClr val="FFC000"/>
                </a:solidFill>
              </a:rPr>
              <a:t>) being a constituent entity of an international group, shall keep and maintain such information and document in respect of an international group as may be prescribed.</a:t>
            </a:r>
          </a:p>
          <a:p>
            <a:pPr marL="36576" indent="0">
              <a:buNone/>
            </a:pPr>
            <a:endParaRPr lang="en-US" i="1" dirty="0">
              <a:solidFill>
                <a:srgbClr val="FFC000"/>
              </a:solidFill>
            </a:endParaRPr>
          </a:p>
          <a:p>
            <a:pPr marL="36576" indent="0">
              <a:buNone/>
            </a:pPr>
            <a:r>
              <a:rPr lang="en-US" i="1" dirty="0">
                <a:solidFill>
                  <a:srgbClr val="FFC000"/>
                </a:solidFill>
              </a:rPr>
              <a:t>Explanation.</a:t>
            </a:r>
            <a:r>
              <a:rPr lang="en-US" dirty="0">
                <a:solidFill>
                  <a:srgbClr val="FFC000"/>
                </a:solidFill>
              </a:rPr>
              <a:t>––For the purposes of this clause,––</a:t>
            </a:r>
          </a:p>
          <a:p>
            <a:pPr marL="36576" indent="0">
              <a:buNone/>
            </a:pPr>
            <a:endParaRPr lang="en-US" dirty="0">
              <a:solidFill>
                <a:srgbClr val="FFC000"/>
              </a:solidFill>
            </a:endParaRPr>
          </a:p>
          <a:p>
            <a:r>
              <a:rPr lang="en-US" dirty="0">
                <a:solidFill>
                  <a:srgbClr val="FFC000"/>
                </a:solidFill>
              </a:rPr>
              <a:t>(</a:t>
            </a:r>
            <a:r>
              <a:rPr lang="en-US" i="1" dirty="0">
                <a:solidFill>
                  <a:srgbClr val="FFC000"/>
                </a:solidFill>
              </a:rPr>
              <a:t>A</a:t>
            </a:r>
            <a:r>
              <a:rPr lang="en-US" dirty="0">
                <a:solidFill>
                  <a:srgbClr val="FFC000"/>
                </a:solidFill>
              </a:rPr>
              <a:t>) “constituent entity” shall have the meaning assigned to it in clause (</a:t>
            </a:r>
            <a:r>
              <a:rPr lang="en-US" i="1" dirty="0">
                <a:solidFill>
                  <a:srgbClr val="FFC000"/>
                </a:solidFill>
              </a:rPr>
              <a:t>d</a:t>
            </a:r>
            <a:r>
              <a:rPr lang="en-US" dirty="0">
                <a:solidFill>
                  <a:srgbClr val="FFC000"/>
                </a:solidFill>
              </a:rPr>
              <a:t>) of sub-section (</a:t>
            </a:r>
            <a:r>
              <a:rPr lang="en-US" i="1" dirty="0">
                <a:solidFill>
                  <a:srgbClr val="FFC000"/>
                </a:solidFill>
              </a:rPr>
              <a:t>9</a:t>
            </a:r>
            <a:r>
              <a:rPr lang="en-US" dirty="0">
                <a:solidFill>
                  <a:srgbClr val="FFC000"/>
                </a:solidFill>
              </a:rPr>
              <a:t>) of section 286;</a:t>
            </a:r>
          </a:p>
          <a:p>
            <a:endParaRPr lang="en-US" dirty="0">
              <a:solidFill>
                <a:srgbClr val="FFC000"/>
              </a:solidFill>
            </a:endParaRPr>
          </a:p>
          <a:p>
            <a:r>
              <a:rPr lang="en-US" dirty="0">
                <a:solidFill>
                  <a:srgbClr val="FFC000"/>
                </a:solidFill>
              </a:rPr>
              <a:t>(</a:t>
            </a:r>
            <a:r>
              <a:rPr lang="en-US" i="1" dirty="0">
                <a:solidFill>
                  <a:srgbClr val="FFC000"/>
                </a:solidFill>
              </a:rPr>
              <a:t>B</a:t>
            </a:r>
            <a:r>
              <a:rPr lang="en-US" dirty="0">
                <a:solidFill>
                  <a:srgbClr val="FFC000"/>
                </a:solidFill>
              </a:rPr>
              <a:t>) “international group” shall have the meaning assigned to it in clause (</a:t>
            </a:r>
            <a:r>
              <a:rPr lang="en-US" i="1" dirty="0">
                <a:solidFill>
                  <a:srgbClr val="FFC000"/>
                </a:solidFill>
              </a:rPr>
              <a:t>g</a:t>
            </a:r>
            <a:r>
              <a:rPr lang="en-US" dirty="0">
                <a:solidFill>
                  <a:srgbClr val="FFC000"/>
                </a:solidFill>
              </a:rPr>
              <a:t>) of sub-section (</a:t>
            </a:r>
            <a:r>
              <a:rPr lang="en-US" i="1" dirty="0">
                <a:solidFill>
                  <a:srgbClr val="FFC000"/>
                </a:solidFill>
              </a:rPr>
              <a:t>9</a:t>
            </a:r>
            <a:r>
              <a:rPr lang="en-US" dirty="0">
                <a:solidFill>
                  <a:srgbClr val="FFC000"/>
                </a:solidFill>
              </a:rPr>
              <a:t>) of section 286.</a:t>
            </a:r>
          </a:p>
        </p:txBody>
      </p:sp>
    </p:spTree>
    <p:extLst>
      <p:ext uri="{BB962C8B-B14F-4D97-AF65-F5344CB8AC3E}">
        <p14:creationId xmlns:p14="http://schemas.microsoft.com/office/powerpoint/2010/main" xmlns="" val="1791220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Substitution of Section 92D</a:t>
            </a:r>
          </a:p>
        </p:txBody>
      </p:sp>
      <p:sp>
        <p:nvSpPr>
          <p:cNvPr id="3" name="Content Placeholder 2"/>
          <p:cNvSpPr>
            <a:spLocks noGrp="1"/>
          </p:cNvSpPr>
          <p:nvPr>
            <p:ph idx="1"/>
          </p:nvPr>
        </p:nvSpPr>
        <p:spPr>
          <a:xfrm>
            <a:off x="0" y="1228726"/>
            <a:ext cx="12192000" cy="5629274"/>
          </a:xfrm>
        </p:spPr>
        <p:txBody>
          <a:bodyPr>
            <a:normAutofit fontScale="70000" lnSpcReduction="20000"/>
          </a:bodyPr>
          <a:lstStyle/>
          <a:p>
            <a:pPr marL="36576" indent="0">
              <a:buNone/>
            </a:pPr>
            <a:r>
              <a:rPr lang="en-US" dirty="0">
                <a:solidFill>
                  <a:srgbClr val="FFC000"/>
                </a:solidFill>
              </a:rPr>
              <a:t>(</a:t>
            </a:r>
            <a:r>
              <a:rPr lang="en-US" i="1" dirty="0">
                <a:solidFill>
                  <a:srgbClr val="FFC000"/>
                </a:solidFill>
              </a:rPr>
              <a:t>2</a:t>
            </a:r>
            <a:r>
              <a:rPr lang="en-US" dirty="0">
                <a:solidFill>
                  <a:srgbClr val="FFC000"/>
                </a:solidFill>
              </a:rPr>
              <a:t>) Without prejudice to the provisions contained in sub-section (</a:t>
            </a:r>
            <a:r>
              <a:rPr lang="en-US" i="1" dirty="0">
                <a:solidFill>
                  <a:srgbClr val="FFC000"/>
                </a:solidFill>
              </a:rPr>
              <a:t>1</a:t>
            </a:r>
            <a:r>
              <a:rPr lang="en-US" dirty="0">
                <a:solidFill>
                  <a:srgbClr val="FFC000"/>
                </a:solidFill>
              </a:rPr>
              <a:t>), the Board may prescribe the</a:t>
            </a:r>
          </a:p>
          <a:p>
            <a:pPr marL="36576" indent="0">
              <a:buNone/>
            </a:pPr>
            <a:r>
              <a:rPr lang="en-US" dirty="0">
                <a:solidFill>
                  <a:srgbClr val="FFC000"/>
                </a:solidFill>
              </a:rPr>
              <a:t>period for which the information and document shall be kept and maintained under the said sub-section.</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3</a:t>
            </a:r>
            <a:r>
              <a:rPr lang="en-US" dirty="0">
                <a:solidFill>
                  <a:srgbClr val="FFC000"/>
                </a:solidFill>
              </a:rPr>
              <a:t>) The Assessing Officer or the Commissioner (Appeals) may, in the course of any proceeding under this Act, require any person referred to in clause (</a:t>
            </a:r>
            <a:r>
              <a:rPr lang="en-US" i="1" dirty="0">
                <a:solidFill>
                  <a:srgbClr val="FFC000"/>
                </a:solidFill>
              </a:rPr>
              <a:t>i</a:t>
            </a:r>
            <a:r>
              <a:rPr lang="en-US" dirty="0">
                <a:solidFill>
                  <a:srgbClr val="FFC000"/>
                </a:solidFill>
              </a:rPr>
              <a:t>) of sub-section (</a:t>
            </a:r>
            <a:r>
              <a:rPr lang="en-US" i="1" dirty="0">
                <a:solidFill>
                  <a:srgbClr val="FFC000"/>
                </a:solidFill>
              </a:rPr>
              <a:t>1</a:t>
            </a:r>
            <a:r>
              <a:rPr lang="en-US" dirty="0">
                <a:solidFill>
                  <a:srgbClr val="FFC000"/>
                </a:solidFill>
              </a:rPr>
              <a:t>) to furnish any information or document referred therein, within a period of thirty days from the date of receipt of a notice issued in this regard:</a:t>
            </a:r>
          </a:p>
          <a:p>
            <a:pPr marL="36576" indent="0">
              <a:buNone/>
            </a:pPr>
            <a:endParaRPr lang="en-US" dirty="0">
              <a:solidFill>
                <a:srgbClr val="FFC000"/>
              </a:solidFill>
            </a:endParaRPr>
          </a:p>
          <a:p>
            <a:pPr marL="36576" indent="0">
              <a:buNone/>
            </a:pPr>
            <a:r>
              <a:rPr lang="en-US" dirty="0">
                <a:solidFill>
                  <a:srgbClr val="FFC000"/>
                </a:solidFill>
              </a:rPr>
              <a:t>Provided that the Assessing Officer or the Commissioner (Appeals) may, on an application made by such person, extend the period of thirty days by a further period not exceeding thirty days. </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4</a:t>
            </a:r>
            <a:r>
              <a:rPr lang="en-US" dirty="0">
                <a:solidFill>
                  <a:srgbClr val="FFC000"/>
                </a:solidFill>
              </a:rPr>
              <a:t>) The person referred to in clause (</a:t>
            </a:r>
            <a:r>
              <a:rPr lang="en-US" i="1" dirty="0">
                <a:solidFill>
                  <a:srgbClr val="FFC000"/>
                </a:solidFill>
              </a:rPr>
              <a:t>ii</a:t>
            </a:r>
            <a:r>
              <a:rPr lang="en-US" dirty="0">
                <a:solidFill>
                  <a:srgbClr val="FFC000"/>
                </a:solidFill>
              </a:rPr>
              <a:t>) of sub-section (</a:t>
            </a:r>
            <a:r>
              <a:rPr lang="en-US" i="1" dirty="0">
                <a:solidFill>
                  <a:srgbClr val="FFC000"/>
                </a:solidFill>
              </a:rPr>
              <a:t>1</a:t>
            </a:r>
            <a:r>
              <a:rPr lang="en-US" dirty="0">
                <a:solidFill>
                  <a:srgbClr val="FFC000"/>
                </a:solidFill>
              </a:rPr>
              <a:t>) shall furnish the information and document</a:t>
            </a:r>
          </a:p>
          <a:p>
            <a:pPr marL="36576" indent="0">
              <a:buNone/>
            </a:pPr>
            <a:r>
              <a:rPr lang="en-US" dirty="0">
                <a:solidFill>
                  <a:srgbClr val="FFC000"/>
                </a:solidFill>
              </a:rPr>
              <a:t>referred therein to the authority prescribed under sub-section (</a:t>
            </a:r>
            <a:r>
              <a:rPr lang="en-US" i="1" dirty="0">
                <a:solidFill>
                  <a:srgbClr val="FFC000"/>
                </a:solidFill>
              </a:rPr>
              <a:t>1</a:t>
            </a:r>
            <a:r>
              <a:rPr lang="en-US" dirty="0">
                <a:solidFill>
                  <a:srgbClr val="FFC000"/>
                </a:solidFill>
              </a:rPr>
              <a:t>) of section 286, in such manner, on or before such date, as may be prescribed.’</a:t>
            </a:r>
          </a:p>
        </p:txBody>
      </p:sp>
    </p:spTree>
    <p:extLst>
      <p:ext uri="{BB962C8B-B14F-4D97-AF65-F5344CB8AC3E}">
        <p14:creationId xmlns:p14="http://schemas.microsoft.com/office/powerpoint/2010/main" xmlns="" val="116224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115JB</a:t>
            </a:r>
          </a:p>
        </p:txBody>
      </p:sp>
      <p:sp>
        <p:nvSpPr>
          <p:cNvPr id="3" name="Content Placeholder 2"/>
          <p:cNvSpPr>
            <a:spLocks noGrp="1"/>
          </p:cNvSpPr>
          <p:nvPr>
            <p:ph idx="1"/>
          </p:nvPr>
        </p:nvSpPr>
        <p:spPr>
          <a:xfrm>
            <a:off x="0" y="1114426"/>
            <a:ext cx="12192000" cy="5743574"/>
          </a:xfrm>
        </p:spPr>
        <p:txBody>
          <a:bodyPr>
            <a:normAutofit fontScale="55000" lnSpcReduction="20000"/>
          </a:bodyPr>
          <a:lstStyle/>
          <a:p>
            <a:r>
              <a:rPr lang="en-US" dirty="0">
                <a:solidFill>
                  <a:srgbClr val="FFC000"/>
                </a:solidFill>
              </a:rPr>
              <a:t>In section 115JB of the Income-tax Act, in sub-section (</a:t>
            </a:r>
            <a:r>
              <a:rPr lang="en-US" i="1" dirty="0">
                <a:solidFill>
                  <a:srgbClr val="FFC000"/>
                </a:solidFill>
              </a:rPr>
              <a:t>2</a:t>
            </a:r>
            <a:r>
              <a:rPr lang="en-US" dirty="0">
                <a:solidFill>
                  <a:srgbClr val="FFC000"/>
                </a:solidFill>
              </a:rPr>
              <a:t>), in </a:t>
            </a:r>
            <a:r>
              <a:rPr lang="en-US" i="1" dirty="0">
                <a:solidFill>
                  <a:srgbClr val="FFC000"/>
                </a:solidFill>
              </a:rPr>
              <a:t>Explanation </a:t>
            </a:r>
            <a:r>
              <a:rPr lang="en-US" dirty="0">
                <a:solidFill>
                  <a:srgbClr val="FFC000"/>
                </a:solidFill>
              </a:rPr>
              <a:t>1, in the long line, for clause (</a:t>
            </a:r>
            <a:r>
              <a:rPr lang="en-US" i="1" dirty="0" err="1">
                <a:solidFill>
                  <a:srgbClr val="FFC000"/>
                </a:solidFill>
              </a:rPr>
              <a:t>iih</a:t>
            </a:r>
            <a:r>
              <a:rPr lang="en-US" dirty="0">
                <a:solidFill>
                  <a:srgbClr val="FFC000"/>
                </a:solidFill>
              </a:rPr>
              <a:t>), the following clause shall be substituted with effect from the 1st day of April, 2020,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err="1">
                <a:solidFill>
                  <a:srgbClr val="FFC000"/>
                </a:solidFill>
              </a:rPr>
              <a:t>iih</a:t>
            </a:r>
            <a:r>
              <a:rPr lang="en-US" dirty="0">
                <a:solidFill>
                  <a:srgbClr val="FFC000"/>
                </a:solidFill>
              </a:rPr>
              <a:t>) the aggregate amount of unabsorbed depreciation and loss brought forward in case of a—</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A</a:t>
            </a:r>
            <a:r>
              <a:rPr lang="en-US" dirty="0">
                <a:solidFill>
                  <a:srgbClr val="FFC000"/>
                </a:solidFill>
              </a:rPr>
              <a:t>) company, and its subsidiary and the subsidiary of such subsidiary, where, the Tribunal, on an application moved by the Central Government under section 241 of the Companies Act, 2013 has suspended the Board of Directors of such company and has appointed new directors who are nominated by the Central Government under section 242 of the said Act;</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company against whom an application for corporate insolvency resolution process has been admitted by the Adjudicating Authority under section 7 or section 9 or section 10 of the Insolvency and Bankruptcy Code, 2016.</a:t>
            </a:r>
          </a:p>
          <a:p>
            <a:pPr marL="36576" indent="0">
              <a:buNone/>
            </a:pPr>
            <a:endParaRPr lang="en-US" i="1" dirty="0">
              <a:solidFill>
                <a:srgbClr val="FFC000"/>
              </a:solidFill>
            </a:endParaRPr>
          </a:p>
          <a:p>
            <a:pPr marL="36576" indent="0">
              <a:buNone/>
            </a:pPr>
            <a:r>
              <a:rPr lang="en-US" i="1" dirty="0">
                <a:solidFill>
                  <a:srgbClr val="FFC000"/>
                </a:solidFill>
              </a:rPr>
              <a:t>Explanation</a:t>
            </a:r>
            <a:r>
              <a:rPr lang="en-US" dirty="0">
                <a:solidFill>
                  <a:srgbClr val="FFC000"/>
                </a:solidFill>
              </a:rPr>
              <a:t>.–– For the purposes of this clause,—</a:t>
            </a:r>
          </a:p>
          <a:p>
            <a:pPr marL="36576" indent="0">
              <a:buNone/>
            </a:pPr>
            <a:endParaRPr lang="en-US" dirty="0">
              <a:solidFill>
                <a:srgbClr val="FFC000"/>
              </a:solidFill>
            </a:endParaRPr>
          </a:p>
          <a:p>
            <a:pPr marL="608076" indent="-571500">
              <a:buAutoNum type="romanLcParenBoth"/>
            </a:pPr>
            <a:r>
              <a:rPr lang="en-US" dirty="0">
                <a:solidFill>
                  <a:srgbClr val="FFC000"/>
                </a:solidFill>
              </a:rPr>
              <a:t>“Adjudicating Authority” shall have the meaning assigned to it in clause (</a:t>
            </a:r>
            <a:r>
              <a:rPr lang="en-US" i="1" dirty="0">
                <a:solidFill>
                  <a:srgbClr val="FFC000"/>
                </a:solidFill>
              </a:rPr>
              <a:t>1</a:t>
            </a:r>
            <a:r>
              <a:rPr lang="en-US" dirty="0">
                <a:solidFill>
                  <a:srgbClr val="FFC000"/>
                </a:solidFill>
              </a:rPr>
              <a:t>) of section 5 of the Insolvency and Bankruptcy Code, 2016;</a:t>
            </a:r>
          </a:p>
          <a:p>
            <a:pPr marL="608076" indent="-571500">
              <a:buAutoNum type="romanLcParenBoth"/>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“Tribunal” shall have the meaning assigned to it in clause (</a:t>
            </a:r>
            <a:r>
              <a:rPr lang="en-US" i="1" dirty="0">
                <a:solidFill>
                  <a:srgbClr val="FFC000"/>
                </a:solidFill>
              </a:rPr>
              <a:t>90</a:t>
            </a:r>
            <a:r>
              <a:rPr lang="en-US" dirty="0">
                <a:solidFill>
                  <a:srgbClr val="FFC000"/>
                </a:solidFill>
              </a:rPr>
              <a:t>) of section 2 of the Companies Act, 2013;</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iii</a:t>
            </a:r>
            <a:r>
              <a:rPr lang="en-US" dirty="0">
                <a:solidFill>
                  <a:srgbClr val="FFC000"/>
                </a:solidFill>
              </a:rPr>
              <a:t>)      a company shall be a subsidiary of another company, if such other company holds more than half in the nominal value   of equity share capital of the company;</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iv</a:t>
            </a:r>
            <a:r>
              <a:rPr lang="en-US" dirty="0">
                <a:solidFill>
                  <a:srgbClr val="FFC000"/>
                </a:solidFill>
              </a:rPr>
              <a:t>)     “loss” shall not include depreciation; or’.</a:t>
            </a:r>
          </a:p>
        </p:txBody>
      </p:sp>
    </p:spTree>
    <p:extLst>
      <p:ext uri="{BB962C8B-B14F-4D97-AF65-F5344CB8AC3E}">
        <p14:creationId xmlns:p14="http://schemas.microsoft.com/office/powerpoint/2010/main" xmlns="" val="27897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14475"/>
          </a:xfrm>
        </p:spPr>
        <p:txBody>
          <a:bodyPr/>
          <a:lstStyle/>
          <a:p>
            <a:r>
              <a:rPr lang="en-US" dirty="0"/>
              <a:t>Amendment </a:t>
            </a:r>
            <a:r>
              <a:rPr lang="en-US" dirty="0" smtClean="0"/>
              <a:t>to </a:t>
            </a:r>
            <a:r>
              <a:rPr lang="en-US" dirty="0"/>
              <a:t>Section 115-O	</a:t>
            </a:r>
          </a:p>
        </p:txBody>
      </p:sp>
      <p:sp>
        <p:nvSpPr>
          <p:cNvPr id="3" name="Content Placeholder 2"/>
          <p:cNvSpPr>
            <a:spLocks noGrp="1"/>
          </p:cNvSpPr>
          <p:nvPr>
            <p:ph idx="1"/>
          </p:nvPr>
        </p:nvSpPr>
        <p:spPr>
          <a:xfrm>
            <a:off x="0" y="1600201"/>
            <a:ext cx="12192000" cy="5257799"/>
          </a:xfrm>
        </p:spPr>
        <p:txBody>
          <a:bodyPr/>
          <a:lstStyle/>
          <a:p>
            <a:pPr marL="36576" indent="0">
              <a:buNone/>
            </a:pPr>
            <a:r>
              <a:rPr lang="en-US" dirty="0">
                <a:solidFill>
                  <a:srgbClr val="FFC000"/>
                </a:solidFill>
              </a:rPr>
              <a:t>In section 115-O of the Income-tax Act, in sub-section (</a:t>
            </a:r>
            <a:r>
              <a:rPr lang="en-US" i="1" dirty="0">
                <a:solidFill>
                  <a:srgbClr val="FFC000"/>
                </a:solidFill>
              </a:rPr>
              <a:t>8</a:t>
            </a:r>
            <a:r>
              <a:rPr lang="en-US" dirty="0">
                <a:solidFill>
                  <a:srgbClr val="FFC000"/>
                </a:solidFill>
              </a:rPr>
              <a:t>), for the words “out of its current income”, the words “</a:t>
            </a:r>
            <a:r>
              <a:rPr lang="en-US" dirty="0"/>
              <a:t>out of its current income or income accumulated as a unit of International Financial Services Centre after the 1st day of April, 2017” </a:t>
            </a:r>
            <a:r>
              <a:rPr lang="en-US" dirty="0">
                <a:solidFill>
                  <a:srgbClr val="FFC000"/>
                </a:solidFill>
              </a:rPr>
              <a:t>shall be substituted with effect from the </a:t>
            </a:r>
            <a:r>
              <a:rPr lang="en-US" b="1" dirty="0"/>
              <a:t>1st day of September, 2019</a:t>
            </a:r>
          </a:p>
        </p:txBody>
      </p:sp>
    </p:spTree>
    <p:extLst>
      <p:ext uri="{BB962C8B-B14F-4D97-AF65-F5344CB8AC3E}">
        <p14:creationId xmlns:p14="http://schemas.microsoft.com/office/powerpoint/2010/main" xmlns="" val="4112220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5863"/>
          </a:xfrm>
        </p:spPr>
        <p:txBody>
          <a:bodyPr/>
          <a:lstStyle/>
          <a:p>
            <a:r>
              <a:rPr lang="en-US" dirty="0"/>
              <a:t>Amendment </a:t>
            </a:r>
            <a:r>
              <a:rPr lang="en-US" dirty="0" smtClean="0"/>
              <a:t>to </a:t>
            </a:r>
            <a:r>
              <a:rPr lang="en-US" dirty="0"/>
              <a:t>Section 139</a:t>
            </a:r>
          </a:p>
        </p:txBody>
      </p:sp>
      <p:sp>
        <p:nvSpPr>
          <p:cNvPr id="3" name="Content Placeholder 2"/>
          <p:cNvSpPr>
            <a:spLocks noGrp="1"/>
          </p:cNvSpPr>
          <p:nvPr>
            <p:ph idx="1"/>
          </p:nvPr>
        </p:nvSpPr>
        <p:spPr>
          <a:xfrm>
            <a:off x="0" y="1171576"/>
            <a:ext cx="12192000" cy="5686424"/>
          </a:xfrm>
        </p:spPr>
        <p:txBody>
          <a:bodyPr>
            <a:normAutofit fontScale="55000" lnSpcReduction="20000"/>
          </a:bodyPr>
          <a:lstStyle/>
          <a:p>
            <a:r>
              <a:rPr lang="en-US" dirty="0">
                <a:solidFill>
                  <a:srgbClr val="FFC000"/>
                </a:solidFill>
              </a:rPr>
              <a:t>In section 139 of the Income-tax Act, in sub-section (</a:t>
            </a:r>
            <a:r>
              <a:rPr lang="en-US" i="1" dirty="0">
                <a:solidFill>
                  <a:srgbClr val="FFC000"/>
                </a:solidFill>
              </a:rPr>
              <a:t>1</a:t>
            </a:r>
            <a:r>
              <a:rPr lang="en-US" dirty="0">
                <a:solidFill>
                  <a:srgbClr val="FFC000"/>
                </a:solidFill>
              </a:rPr>
              <a:t>), with effect from the 1st day of April, 2020,––</a:t>
            </a:r>
          </a:p>
          <a:p>
            <a:endParaRPr lang="en-US" dirty="0">
              <a:solidFill>
                <a:srgbClr val="FFC000"/>
              </a:solidFill>
            </a:endParaRPr>
          </a:p>
          <a:p>
            <a:pPr marL="36576" indent="0">
              <a:buNone/>
            </a:pPr>
            <a:r>
              <a:rPr lang="en-US" dirty="0">
                <a:solidFill>
                  <a:srgbClr val="FFC000"/>
                </a:solidFill>
              </a:rPr>
              <a:t>        (</a:t>
            </a:r>
            <a:r>
              <a:rPr lang="en-US" i="1" dirty="0">
                <a:solidFill>
                  <a:srgbClr val="FFC000"/>
                </a:solidFill>
              </a:rPr>
              <a:t>a</a:t>
            </a:r>
            <a:r>
              <a:rPr lang="en-US" dirty="0">
                <a:solidFill>
                  <a:srgbClr val="FFC000"/>
                </a:solidFill>
              </a:rPr>
              <a:t>) </a:t>
            </a:r>
            <a:r>
              <a:rPr lang="en-US" dirty="0" smtClean="0">
                <a:solidFill>
                  <a:srgbClr val="FFC000"/>
                </a:solidFill>
              </a:rPr>
              <a:t> </a:t>
            </a:r>
            <a:r>
              <a:rPr lang="en-US" dirty="0">
                <a:solidFill>
                  <a:srgbClr val="FFC000"/>
                </a:solidFill>
              </a:rPr>
              <a:t>the sixth proviso, </a:t>
            </a:r>
            <a:r>
              <a:rPr lang="en-US" dirty="0" smtClean="0">
                <a:solidFill>
                  <a:srgbClr val="FFC000"/>
                </a:solidFill>
              </a:rPr>
              <a:t>amended to make it obligatory for persons claiming deduction under </a:t>
            </a:r>
            <a:r>
              <a:rPr lang="en-US" dirty="0">
                <a:solidFill>
                  <a:srgbClr val="FFC000"/>
                </a:solidFill>
              </a:rPr>
              <a:t>section 54 or section 54B or section 54D or section 54EC or section 54F or section 54G or section 54GA or section 54GB” </a:t>
            </a:r>
            <a:r>
              <a:rPr lang="en-US" dirty="0" smtClean="0">
                <a:solidFill>
                  <a:srgbClr val="FFC000"/>
                </a:solidFill>
              </a:rPr>
              <a:t>to file return on or before the due date.</a:t>
            </a:r>
            <a:endParaRPr lang="en-US" dirty="0">
              <a:solidFill>
                <a:srgbClr val="FFC000"/>
              </a:solidFill>
            </a:endParaRPr>
          </a:p>
          <a:p>
            <a:endParaRPr lang="en-US" dirty="0">
              <a:solidFill>
                <a:srgbClr val="FFC000"/>
              </a:solidFill>
            </a:endParaRPr>
          </a:p>
          <a:p>
            <a:pPr marL="36576" indent="0">
              <a:buNone/>
            </a:pPr>
            <a:r>
              <a:rPr lang="en-US" dirty="0">
                <a:solidFill>
                  <a:srgbClr val="FFC000"/>
                </a:solidFill>
              </a:rPr>
              <a:t>        (</a:t>
            </a:r>
            <a:r>
              <a:rPr lang="en-US" i="1" dirty="0" smtClean="0">
                <a:solidFill>
                  <a:srgbClr val="FFC000"/>
                </a:solidFill>
              </a:rPr>
              <a:t>b</a:t>
            </a:r>
            <a:r>
              <a:rPr lang="en-US" dirty="0" smtClean="0">
                <a:solidFill>
                  <a:srgbClr val="FFC000"/>
                </a:solidFill>
              </a:rPr>
              <a:t>) New Proviso inserted - </a:t>
            </a:r>
            <a:endParaRPr lang="en-US" dirty="0">
              <a:solidFill>
                <a:srgbClr val="FFC000"/>
              </a:solidFill>
            </a:endParaRPr>
          </a:p>
          <a:p>
            <a:endParaRPr lang="en-US" dirty="0">
              <a:solidFill>
                <a:srgbClr val="FFC000"/>
              </a:solidFill>
            </a:endParaRPr>
          </a:p>
          <a:p>
            <a:pPr marL="36576" indent="0">
              <a:buNone/>
            </a:pPr>
            <a:r>
              <a:rPr lang="en-US" dirty="0">
                <a:solidFill>
                  <a:srgbClr val="FFC000"/>
                </a:solidFill>
              </a:rPr>
              <a:t>	“Provided also that a person referred to in clause (</a:t>
            </a:r>
            <a:r>
              <a:rPr lang="en-US" i="1" dirty="0">
                <a:solidFill>
                  <a:srgbClr val="FFC000"/>
                </a:solidFill>
              </a:rPr>
              <a:t>b</a:t>
            </a:r>
            <a:r>
              <a:rPr lang="en-US" dirty="0">
                <a:solidFill>
                  <a:srgbClr val="FFC000"/>
                </a:solidFill>
              </a:rPr>
              <a:t>), who is not required to furnish a return under this sub-section, and who during the previous year––</a:t>
            </a:r>
          </a:p>
          <a:p>
            <a:pPr marL="36576" indent="0">
              <a:buNone/>
            </a:pPr>
            <a:r>
              <a:rPr lang="en-US" dirty="0">
                <a:solidFill>
                  <a:srgbClr val="FFC000"/>
                </a:solidFill>
              </a:rPr>
              <a:t>        </a:t>
            </a:r>
          </a:p>
          <a:p>
            <a:pPr marL="36576" indent="0">
              <a:buNone/>
            </a:pPr>
            <a:r>
              <a:rPr lang="en-US" dirty="0">
                <a:solidFill>
                  <a:srgbClr val="FFC000"/>
                </a:solidFill>
              </a:rPr>
              <a:t>       (</a:t>
            </a:r>
            <a:r>
              <a:rPr lang="en-US" i="1" dirty="0">
                <a:solidFill>
                  <a:srgbClr val="FFC000"/>
                </a:solidFill>
              </a:rPr>
              <a:t>i</a:t>
            </a:r>
            <a:r>
              <a:rPr lang="en-US" dirty="0">
                <a:solidFill>
                  <a:srgbClr val="FFC000"/>
                </a:solidFill>
              </a:rPr>
              <a:t>) has deposited an amount or aggregate of the amounts exceeding </a:t>
            </a:r>
            <a:r>
              <a:rPr lang="en-US" dirty="0"/>
              <a:t>one </a:t>
            </a:r>
            <a:r>
              <a:rPr lang="en-US" dirty="0" err="1"/>
              <a:t>crore</a:t>
            </a:r>
            <a:r>
              <a:rPr lang="en-US" dirty="0"/>
              <a:t> rupees in one or more current accounts maintained with a banking company or a co-operative bank</a:t>
            </a:r>
            <a:r>
              <a:rPr lang="en-US" dirty="0">
                <a:solidFill>
                  <a:srgbClr val="FFC000"/>
                </a:solidFill>
              </a:rPr>
              <a:t>; or</a:t>
            </a:r>
          </a:p>
          <a:p>
            <a:pPr marL="36576" indent="0">
              <a:buNone/>
            </a:pPr>
            <a:r>
              <a:rPr lang="en-US" dirty="0">
                <a:solidFill>
                  <a:srgbClr val="FFC000"/>
                </a:solidFill>
              </a:rPr>
              <a:t>       (</a:t>
            </a:r>
            <a:r>
              <a:rPr lang="en-US" i="1" dirty="0">
                <a:solidFill>
                  <a:srgbClr val="FFC000"/>
                </a:solidFill>
              </a:rPr>
              <a:t>ii</a:t>
            </a:r>
            <a:r>
              <a:rPr lang="en-US" dirty="0">
                <a:solidFill>
                  <a:srgbClr val="FFC000"/>
                </a:solidFill>
              </a:rPr>
              <a:t>) has incurred expenditure of an amount or aggregate of the amounts </a:t>
            </a:r>
            <a:r>
              <a:rPr lang="en-US" dirty="0"/>
              <a:t>exceeding two lakh rupees for himself or any other person for travel to a foreign country</a:t>
            </a:r>
            <a:r>
              <a:rPr lang="en-US" dirty="0">
                <a:solidFill>
                  <a:srgbClr val="FFC000"/>
                </a:solidFill>
              </a:rPr>
              <a:t>; or</a:t>
            </a:r>
          </a:p>
          <a:p>
            <a:pPr marL="36576" indent="0">
              <a:buNone/>
            </a:pPr>
            <a:r>
              <a:rPr lang="en-US" dirty="0">
                <a:solidFill>
                  <a:srgbClr val="FFC000"/>
                </a:solidFill>
              </a:rPr>
              <a:t>       (</a:t>
            </a:r>
            <a:r>
              <a:rPr lang="en-US" i="1" dirty="0">
                <a:solidFill>
                  <a:srgbClr val="FFC000"/>
                </a:solidFill>
              </a:rPr>
              <a:t>iii</a:t>
            </a:r>
            <a:r>
              <a:rPr lang="en-US" dirty="0">
                <a:solidFill>
                  <a:srgbClr val="FFC000"/>
                </a:solidFill>
              </a:rPr>
              <a:t>) has incurred expenditure of an amount or aggregate of the amounts exceeding </a:t>
            </a:r>
            <a:r>
              <a:rPr lang="en-US" dirty="0"/>
              <a:t>one lakh rupees towards consumption of electricity</a:t>
            </a:r>
            <a:r>
              <a:rPr lang="en-US" dirty="0">
                <a:solidFill>
                  <a:srgbClr val="FFC000"/>
                </a:solidFill>
              </a:rPr>
              <a:t>; or</a:t>
            </a:r>
          </a:p>
          <a:p>
            <a:pPr marL="36576" indent="0">
              <a:buNone/>
            </a:pPr>
            <a:r>
              <a:rPr lang="en-US" dirty="0">
                <a:solidFill>
                  <a:srgbClr val="FFC000"/>
                </a:solidFill>
              </a:rPr>
              <a:t>       (</a:t>
            </a:r>
            <a:r>
              <a:rPr lang="en-US" i="1" dirty="0">
                <a:solidFill>
                  <a:srgbClr val="FFC000"/>
                </a:solidFill>
              </a:rPr>
              <a:t>iv</a:t>
            </a:r>
            <a:r>
              <a:rPr lang="en-US" dirty="0">
                <a:solidFill>
                  <a:srgbClr val="FFC000"/>
                </a:solidFill>
              </a:rPr>
              <a:t>) fulfills such other conditions as may be prescribed, shall furnish a return of his income on or before the due date in such form and verified in such manner and setting forth such other particulars, as may be prescribed.”;</a:t>
            </a:r>
          </a:p>
          <a:p>
            <a:endParaRPr lang="en-US" dirty="0">
              <a:solidFill>
                <a:srgbClr val="FFC000"/>
              </a:solidFill>
            </a:endParaRPr>
          </a:p>
          <a:p>
            <a:pPr marL="36576" indent="0">
              <a:buNone/>
            </a:pPr>
            <a:r>
              <a:rPr lang="en-US" dirty="0"/>
              <a:t>        </a:t>
            </a:r>
          </a:p>
        </p:txBody>
      </p:sp>
    </p:spTree>
    <p:extLst>
      <p:ext uri="{BB962C8B-B14F-4D97-AF65-F5344CB8AC3E}">
        <p14:creationId xmlns:p14="http://schemas.microsoft.com/office/powerpoint/2010/main" xmlns="" val="173101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16" y="40943"/>
            <a:ext cx="9956800" cy="955343"/>
          </a:xfrm>
        </p:spPr>
        <p:txBody>
          <a:bodyPr>
            <a:normAutofit/>
          </a:bodyPr>
          <a:lstStyle/>
          <a:p>
            <a:r>
              <a:rPr lang="en-US" b="1" i="1" u="sng" dirty="0"/>
              <a:t>BUDGET HIGHLIGHTS - DIRECT TAXES</a:t>
            </a:r>
          </a:p>
        </p:txBody>
      </p:sp>
      <p:sp>
        <p:nvSpPr>
          <p:cNvPr id="3" name="Content Placeholder 2"/>
          <p:cNvSpPr>
            <a:spLocks noGrp="1"/>
          </p:cNvSpPr>
          <p:nvPr>
            <p:ph idx="1"/>
          </p:nvPr>
        </p:nvSpPr>
        <p:spPr>
          <a:xfrm>
            <a:off x="191069" y="1139588"/>
            <a:ext cx="11837158" cy="5718412"/>
          </a:xfrm>
        </p:spPr>
        <p:txBody>
          <a:bodyPr>
            <a:noAutofit/>
          </a:bodyPr>
          <a:lstStyle/>
          <a:p>
            <a:pPr marL="36576" indent="0">
              <a:buNone/>
            </a:pPr>
            <a:r>
              <a:rPr lang="en-US" sz="2000" dirty="0">
                <a:solidFill>
                  <a:srgbClr val="FFC000"/>
                </a:solidFill>
              </a:rPr>
              <a:t>•</a:t>
            </a:r>
            <a:r>
              <a:rPr lang="en-US" sz="2000" dirty="0"/>
              <a:t> </a:t>
            </a:r>
            <a:r>
              <a:rPr lang="en-US" sz="2300" dirty="0"/>
              <a:t>Effective tax rate </a:t>
            </a:r>
            <a:r>
              <a:rPr lang="en-US" sz="2300" dirty="0">
                <a:solidFill>
                  <a:srgbClr val="FFC000"/>
                </a:solidFill>
              </a:rPr>
              <a:t>for super rich individuals having taxable income </a:t>
            </a:r>
            <a:r>
              <a:rPr lang="en-US" sz="2300" dirty="0"/>
              <a:t>of </a:t>
            </a:r>
            <a:r>
              <a:rPr lang="en-US" sz="2300" dirty="0" err="1"/>
              <a:t>Rs</a:t>
            </a:r>
            <a:r>
              <a:rPr lang="en-US" sz="2300" dirty="0"/>
              <a:t> 2 </a:t>
            </a:r>
            <a:r>
              <a:rPr lang="en-US" sz="2300" dirty="0" err="1"/>
              <a:t>crores</a:t>
            </a:r>
            <a:r>
              <a:rPr lang="en-US" sz="2300" dirty="0"/>
              <a:t> to </a:t>
            </a:r>
            <a:r>
              <a:rPr lang="en-US" sz="2300" dirty="0" err="1"/>
              <a:t>Rs</a:t>
            </a:r>
            <a:r>
              <a:rPr lang="en-US" sz="2300" dirty="0"/>
              <a:t> 5 </a:t>
            </a:r>
            <a:r>
              <a:rPr lang="en-US" sz="2300" dirty="0" err="1"/>
              <a:t>crores</a:t>
            </a:r>
            <a:r>
              <a:rPr lang="en-US" sz="2300" dirty="0"/>
              <a:t> </a:t>
            </a:r>
            <a:r>
              <a:rPr lang="en-US" sz="2300" dirty="0">
                <a:solidFill>
                  <a:srgbClr val="FFC000"/>
                </a:solidFill>
              </a:rPr>
              <a:t>and </a:t>
            </a:r>
            <a:r>
              <a:rPr lang="en-US" sz="2300" dirty="0"/>
              <a:t>more than </a:t>
            </a:r>
            <a:r>
              <a:rPr lang="en-US" sz="2300" dirty="0" err="1"/>
              <a:t>Rs</a:t>
            </a:r>
            <a:r>
              <a:rPr lang="en-US" sz="2300" dirty="0"/>
              <a:t> 5 </a:t>
            </a:r>
            <a:r>
              <a:rPr lang="en-US" sz="2300" dirty="0" err="1"/>
              <a:t>crores</a:t>
            </a:r>
            <a:r>
              <a:rPr lang="en-US" sz="2300" dirty="0">
                <a:solidFill>
                  <a:srgbClr val="FFC000"/>
                </a:solidFill>
              </a:rPr>
              <a:t> has been </a:t>
            </a:r>
            <a:r>
              <a:rPr lang="en-US" sz="2300" dirty="0" smtClean="0">
                <a:solidFill>
                  <a:srgbClr val="FFC000"/>
                </a:solidFill>
              </a:rPr>
              <a:t>increased to </a:t>
            </a:r>
            <a:r>
              <a:rPr lang="en-US" sz="2300" dirty="0" smtClean="0"/>
              <a:t>39% and 42.75%</a:t>
            </a:r>
            <a:endParaRPr lang="en-US" sz="2300" dirty="0"/>
          </a:p>
          <a:p>
            <a:pPr marL="36576" indent="0">
              <a:buNone/>
            </a:pPr>
            <a:endParaRPr lang="en-US" sz="2300" dirty="0">
              <a:solidFill>
                <a:srgbClr val="FFC000"/>
              </a:solidFill>
            </a:endParaRPr>
          </a:p>
          <a:p>
            <a:pPr marL="36576" indent="0">
              <a:buNone/>
            </a:pPr>
            <a:r>
              <a:rPr lang="en-US" sz="2300" dirty="0">
                <a:solidFill>
                  <a:srgbClr val="FFC000"/>
                </a:solidFill>
              </a:rPr>
              <a:t>• Lower Corporate tax rate of 25% applicable to entities having turnover up to </a:t>
            </a:r>
            <a:r>
              <a:rPr lang="en-US" sz="2300" dirty="0" err="1">
                <a:solidFill>
                  <a:srgbClr val="FFC000"/>
                </a:solidFill>
              </a:rPr>
              <a:t>Rs</a:t>
            </a:r>
            <a:r>
              <a:rPr lang="en-US" sz="2300" dirty="0">
                <a:solidFill>
                  <a:srgbClr val="FFC000"/>
                </a:solidFill>
              </a:rPr>
              <a:t> 400 </a:t>
            </a:r>
            <a:r>
              <a:rPr lang="en-US" sz="2300" dirty="0" err="1">
                <a:solidFill>
                  <a:srgbClr val="FFC000"/>
                </a:solidFill>
              </a:rPr>
              <a:t>crores</a:t>
            </a:r>
            <a:r>
              <a:rPr lang="en-US" sz="2300" dirty="0">
                <a:solidFill>
                  <a:srgbClr val="FFC000"/>
                </a:solidFill>
              </a:rPr>
              <a:t> in FY </a:t>
            </a:r>
            <a:r>
              <a:rPr lang="en-US" sz="2300" dirty="0" smtClean="0">
                <a:solidFill>
                  <a:srgbClr val="FFC000"/>
                </a:solidFill>
              </a:rPr>
              <a:t>2017-18 (Previously </a:t>
            </a:r>
            <a:r>
              <a:rPr lang="en-US" sz="2300" dirty="0" err="1" smtClean="0">
                <a:solidFill>
                  <a:srgbClr val="FFC000"/>
                </a:solidFill>
              </a:rPr>
              <a:t>Rs</a:t>
            </a:r>
            <a:r>
              <a:rPr lang="en-US" sz="2300" dirty="0" smtClean="0">
                <a:solidFill>
                  <a:srgbClr val="FFC000"/>
                </a:solidFill>
              </a:rPr>
              <a:t> 250 </a:t>
            </a:r>
            <a:r>
              <a:rPr lang="en-US" sz="2300" dirty="0" err="1" smtClean="0">
                <a:solidFill>
                  <a:srgbClr val="FFC000"/>
                </a:solidFill>
              </a:rPr>
              <a:t>Crores</a:t>
            </a:r>
            <a:r>
              <a:rPr lang="en-US" sz="2300" dirty="0" smtClean="0">
                <a:solidFill>
                  <a:srgbClr val="FFC000"/>
                </a:solidFill>
              </a:rPr>
              <a:t>)</a:t>
            </a:r>
            <a:endParaRPr lang="en-US" sz="2300" dirty="0">
              <a:solidFill>
                <a:srgbClr val="FFC000"/>
              </a:solidFill>
            </a:endParaRPr>
          </a:p>
          <a:p>
            <a:pPr marL="36576" indent="0">
              <a:buNone/>
            </a:pPr>
            <a:endParaRPr lang="en-US" sz="2300" dirty="0">
              <a:solidFill>
                <a:srgbClr val="FFC000"/>
              </a:solidFill>
            </a:endParaRPr>
          </a:p>
          <a:p>
            <a:pPr marL="36576" indent="0">
              <a:buNone/>
            </a:pPr>
            <a:r>
              <a:rPr lang="en-US" sz="2300" dirty="0">
                <a:solidFill>
                  <a:srgbClr val="FFC000"/>
                </a:solidFill>
              </a:rPr>
              <a:t>• Additional deduction from taxable income </a:t>
            </a:r>
            <a:r>
              <a:rPr lang="en-US" sz="2300" dirty="0" err="1">
                <a:solidFill>
                  <a:srgbClr val="FFC000"/>
                </a:solidFill>
              </a:rPr>
              <a:t>upto</a:t>
            </a:r>
            <a:r>
              <a:rPr lang="en-US" sz="2300" dirty="0">
                <a:solidFill>
                  <a:srgbClr val="FFC000"/>
                </a:solidFill>
              </a:rPr>
              <a:t> Rs1.5 </a:t>
            </a:r>
            <a:r>
              <a:rPr lang="en-US" sz="2300" dirty="0" smtClean="0">
                <a:solidFill>
                  <a:srgbClr val="FFC000"/>
                </a:solidFill>
              </a:rPr>
              <a:t>lakhs </a:t>
            </a:r>
            <a:r>
              <a:rPr lang="en-US" sz="2300" dirty="0">
                <a:solidFill>
                  <a:srgbClr val="FFC000"/>
                </a:solidFill>
              </a:rPr>
              <a:t>with respect to interest paid on loan taken for purchase of affordable house.</a:t>
            </a:r>
          </a:p>
          <a:p>
            <a:pPr marL="36576" indent="0">
              <a:buNone/>
            </a:pPr>
            <a:endParaRPr lang="en-US" sz="2300" dirty="0">
              <a:solidFill>
                <a:srgbClr val="FFC000"/>
              </a:solidFill>
            </a:endParaRPr>
          </a:p>
          <a:p>
            <a:pPr marL="36576" indent="0">
              <a:buNone/>
            </a:pPr>
            <a:r>
              <a:rPr lang="en-US" sz="2300" dirty="0">
                <a:solidFill>
                  <a:srgbClr val="FFC000"/>
                </a:solidFill>
              </a:rPr>
              <a:t>• Additional deduction from taxable income </a:t>
            </a:r>
            <a:r>
              <a:rPr lang="en-US" sz="2300" dirty="0" err="1">
                <a:solidFill>
                  <a:srgbClr val="FFC000"/>
                </a:solidFill>
              </a:rPr>
              <a:t>upto</a:t>
            </a:r>
            <a:r>
              <a:rPr lang="en-US" sz="2300" dirty="0">
                <a:solidFill>
                  <a:srgbClr val="FFC000"/>
                </a:solidFill>
              </a:rPr>
              <a:t> </a:t>
            </a:r>
            <a:r>
              <a:rPr lang="en-US" sz="2300" dirty="0" err="1">
                <a:solidFill>
                  <a:srgbClr val="FFC000"/>
                </a:solidFill>
              </a:rPr>
              <a:t>Rs</a:t>
            </a:r>
            <a:r>
              <a:rPr lang="en-US" sz="2300" dirty="0">
                <a:solidFill>
                  <a:srgbClr val="FFC000"/>
                </a:solidFill>
              </a:rPr>
              <a:t> 1.5 </a:t>
            </a:r>
            <a:r>
              <a:rPr lang="en-US" sz="2300" dirty="0" smtClean="0">
                <a:solidFill>
                  <a:srgbClr val="FFC000"/>
                </a:solidFill>
              </a:rPr>
              <a:t>lakhs </a:t>
            </a:r>
            <a:r>
              <a:rPr lang="en-US" sz="2300" dirty="0">
                <a:solidFill>
                  <a:srgbClr val="FFC000"/>
                </a:solidFill>
              </a:rPr>
              <a:t>with respect to interest paid on loan taken for purchase of electric vehicle.</a:t>
            </a:r>
          </a:p>
          <a:p>
            <a:pPr marL="36576" indent="0">
              <a:buNone/>
            </a:pPr>
            <a:endParaRPr lang="en-US" sz="2300" dirty="0">
              <a:solidFill>
                <a:srgbClr val="FFC000"/>
              </a:solidFill>
            </a:endParaRPr>
          </a:p>
          <a:p>
            <a:pPr marL="36576" indent="0">
              <a:buNone/>
            </a:pPr>
            <a:r>
              <a:rPr lang="en-US" sz="2300" dirty="0">
                <a:solidFill>
                  <a:srgbClr val="FFC000"/>
                </a:solidFill>
              </a:rPr>
              <a:t>• TDS of 2% on cash withdrawal exceeding </a:t>
            </a:r>
            <a:r>
              <a:rPr lang="en-US" sz="2300" dirty="0" err="1">
                <a:solidFill>
                  <a:srgbClr val="FFC000"/>
                </a:solidFill>
              </a:rPr>
              <a:t>Rs</a:t>
            </a:r>
            <a:r>
              <a:rPr lang="en-US" sz="2300" dirty="0">
                <a:solidFill>
                  <a:srgbClr val="FFC000"/>
                </a:solidFill>
              </a:rPr>
              <a:t> 1 </a:t>
            </a:r>
            <a:r>
              <a:rPr lang="en-US" sz="2300" dirty="0" err="1">
                <a:solidFill>
                  <a:srgbClr val="FFC000"/>
                </a:solidFill>
              </a:rPr>
              <a:t>crore</a:t>
            </a:r>
            <a:r>
              <a:rPr lang="en-US" sz="2300" dirty="0">
                <a:solidFill>
                  <a:srgbClr val="FFC000"/>
                </a:solidFill>
              </a:rPr>
              <a:t> in a year from a bank account to promote less cash economy</a:t>
            </a:r>
          </a:p>
          <a:p>
            <a:pPr marL="36576" indent="0">
              <a:buNone/>
            </a:pPr>
            <a:endParaRPr lang="en-US" sz="1900" dirty="0">
              <a:solidFill>
                <a:srgbClr val="FFC000"/>
              </a:solidFill>
            </a:endParaRPr>
          </a:p>
        </p:txBody>
      </p:sp>
    </p:spTree>
    <p:extLst>
      <p:ext uri="{BB962C8B-B14F-4D97-AF65-F5344CB8AC3E}">
        <p14:creationId xmlns:p14="http://schemas.microsoft.com/office/powerpoint/2010/main" xmlns="" val="329296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smtClean="0"/>
              <a:t>Insertion to </a:t>
            </a:r>
            <a:r>
              <a:rPr lang="en-US" dirty="0"/>
              <a:t>Section 139A</a:t>
            </a:r>
          </a:p>
        </p:txBody>
      </p:sp>
      <p:sp>
        <p:nvSpPr>
          <p:cNvPr id="3" name="Content Placeholder 2"/>
          <p:cNvSpPr>
            <a:spLocks noGrp="1"/>
          </p:cNvSpPr>
          <p:nvPr>
            <p:ph idx="1"/>
          </p:nvPr>
        </p:nvSpPr>
        <p:spPr>
          <a:xfrm>
            <a:off x="-1" y="1100139"/>
            <a:ext cx="12192001" cy="5257799"/>
          </a:xfrm>
        </p:spPr>
        <p:txBody>
          <a:bodyPr>
            <a:normAutofit fontScale="77500" lnSpcReduction="20000"/>
          </a:bodyPr>
          <a:lstStyle/>
          <a:p>
            <a:pPr marL="36576" indent="0">
              <a:buNone/>
            </a:pPr>
            <a:r>
              <a:rPr lang="en-US" dirty="0">
                <a:solidFill>
                  <a:srgbClr val="FFC000"/>
                </a:solidFill>
              </a:rPr>
              <a:t>(</a:t>
            </a:r>
            <a:r>
              <a:rPr lang="en-US" i="1" dirty="0">
                <a:solidFill>
                  <a:srgbClr val="FFC000"/>
                </a:solidFill>
              </a:rPr>
              <a:t>ii</a:t>
            </a:r>
            <a:r>
              <a:rPr lang="en-US" dirty="0">
                <a:solidFill>
                  <a:srgbClr val="FFC000"/>
                </a:solidFill>
              </a:rPr>
              <a:t>) after sub-section (</a:t>
            </a:r>
            <a:r>
              <a:rPr lang="en-US" i="1" dirty="0">
                <a:solidFill>
                  <a:srgbClr val="FFC000"/>
                </a:solidFill>
              </a:rPr>
              <a:t>5D</a:t>
            </a:r>
            <a:r>
              <a:rPr lang="en-US" dirty="0">
                <a:solidFill>
                  <a:srgbClr val="FFC000"/>
                </a:solidFill>
              </a:rPr>
              <a:t>), the following sub-section shall be inserted,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5E</a:t>
            </a:r>
            <a:r>
              <a:rPr lang="en-US" dirty="0">
                <a:solidFill>
                  <a:srgbClr val="FFC000"/>
                </a:solidFill>
              </a:rPr>
              <a:t>) Notwithstanding anything contained in this Act, every person who is required to furnish or intimate or quote his permanent account number under this Act, and who,––</a:t>
            </a:r>
          </a:p>
          <a:p>
            <a:endParaRPr lang="en-US" dirty="0">
              <a:solidFill>
                <a:srgbClr val="FFC000"/>
              </a:solidFill>
            </a:endParaRPr>
          </a:p>
          <a:p>
            <a:pPr marL="36576" indent="0">
              <a:buNone/>
            </a:pPr>
            <a:r>
              <a:rPr lang="en-US" dirty="0">
                <a:solidFill>
                  <a:srgbClr val="FFC000"/>
                </a:solidFill>
              </a:rPr>
              <a:t>	(</a:t>
            </a:r>
            <a:r>
              <a:rPr lang="en-US" i="1" dirty="0">
                <a:solidFill>
                  <a:srgbClr val="FFC000"/>
                </a:solidFill>
              </a:rPr>
              <a:t>a</a:t>
            </a:r>
            <a:r>
              <a:rPr lang="en-US" dirty="0">
                <a:solidFill>
                  <a:srgbClr val="FFC000"/>
                </a:solidFill>
              </a:rPr>
              <a:t>) has not been allotted a permanent account number </a:t>
            </a:r>
            <a:r>
              <a:rPr lang="en-US" dirty="0"/>
              <a:t>but possesses the </a:t>
            </a:r>
            <a:r>
              <a:rPr lang="en-US" dirty="0" err="1"/>
              <a:t>Aadhaar</a:t>
            </a:r>
            <a:r>
              <a:rPr lang="en-US" dirty="0"/>
              <a:t>  	  	      number</a:t>
            </a:r>
            <a:r>
              <a:rPr lang="en-US" dirty="0">
                <a:solidFill>
                  <a:srgbClr val="FFC000"/>
                </a:solidFill>
              </a:rPr>
              <a:t>, may furnish or intimate or </a:t>
            </a:r>
            <a:r>
              <a:rPr lang="en-US" dirty="0"/>
              <a:t>quote his </a:t>
            </a:r>
            <a:r>
              <a:rPr lang="en-US" dirty="0" err="1"/>
              <a:t>Aadhaar</a:t>
            </a:r>
            <a:r>
              <a:rPr lang="en-US" dirty="0"/>
              <a:t> number in lieu of the 	  	      permanent account number</a:t>
            </a:r>
            <a:r>
              <a:rPr lang="en-US" dirty="0">
                <a:solidFill>
                  <a:srgbClr val="FFC000"/>
                </a:solidFill>
              </a:rPr>
              <a:t>, and such person shall be allotted a permanent 	 	      account number in such manner as may be prescribed;</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b</a:t>
            </a:r>
            <a:r>
              <a:rPr lang="en-US" dirty="0">
                <a:solidFill>
                  <a:srgbClr val="FFC000"/>
                </a:solidFill>
              </a:rPr>
              <a:t>) has been allotted a permanent account number, and who has intimated his 	 	     </a:t>
            </a:r>
            <a:r>
              <a:rPr lang="en-US" dirty="0" err="1">
                <a:solidFill>
                  <a:srgbClr val="FFC000"/>
                </a:solidFill>
              </a:rPr>
              <a:t>Aadhaar</a:t>
            </a:r>
            <a:r>
              <a:rPr lang="en-US" dirty="0">
                <a:solidFill>
                  <a:srgbClr val="FFC000"/>
                </a:solidFill>
              </a:rPr>
              <a:t> number in accordance with provisions of sub-section (</a:t>
            </a:r>
            <a:r>
              <a:rPr lang="en-US" i="1" dirty="0">
                <a:solidFill>
                  <a:srgbClr val="FFC000"/>
                </a:solidFill>
              </a:rPr>
              <a:t>2</a:t>
            </a:r>
            <a:r>
              <a:rPr lang="en-US" dirty="0">
                <a:solidFill>
                  <a:srgbClr val="FFC000"/>
                </a:solidFill>
              </a:rPr>
              <a:t>) of section 		    139AA, may furnish or intimate or quote his </a:t>
            </a:r>
            <a:r>
              <a:rPr lang="en-US" dirty="0" err="1">
                <a:solidFill>
                  <a:srgbClr val="FFC000"/>
                </a:solidFill>
              </a:rPr>
              <a:t>Aadhaar</a:t>
            </a:r>
            <a:r>
              <a:rPr lang="en-US" dirty="0">
                <a:solidFill>
                  <a:srgbClr val="FFC000"/>
                </a:solidFill>
              </a:rPr>
              <a:t> number in lieu of the 	 	  	     permanent account number.”</a:t>
            </a:r>
          </a:p>
        </p:txBody>
      </p:sp>
    </p:spTree>
    <p:extLst>
      <p:ext uri="{BB962C8B-B14F-4D97-AF65-F5344CB8AC3E}">
        <p14:creationId xmlns:p14="http://schemas.microsoft.com/office/powerpoint/2010/main" xmlns="" val="2117962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139A</a:t>
            </a:r>
          </a:p>
        </p:txBody>
      </p:sp>
      <p:sp>
        <p:nvSpPr>
          <p:cNvPr id="3" name="Content Placeholder 2"/>
          <p:cNvSpPr>
            <a:spLocks noGrp="1"/>
          </p:cNvSpPr>
          <p:nvPr>
            <p:ph idx="1"/>
          </p:nvPr>
        </p:nvSpPr>
        <p:spPr>
          <a:xfrm>
            <a:off x="0" y="1171576"/>
            <a:ext cx="12192000" cy="5257799"/>
          </a:xfrm>
        </p:spPr>
        <p:txBody>
          <a:bodyPr>
            <a:normAutofit fontScale="77500" lnSpcReduction="20000"/>
          </a:bodyPr>
          <a:lstStyle/>
          <a:p>
            <a:pPr marL="36576" indent="0">
              <a:buNone/>
            </a:pPr>
            <a:r>
              <a:rPr lang="en-US" dirty="0">
                <a:solidFill>
                  <a:srgbClr val="FFC000"/>
                </a:solidFill>
              </a:rPr>
              <a:t>(</a:t>
            </a:r>
            <a:r>
              <a:rPr lang="en-US" i="1" dirty="0">
                <a:solidFill>
                  <a:srgbClr val="FFC000"/>
                </a:solidFill>
              </a:rPr>
              <a:t>iii</a:t>
            </a:r>
            <a:r>
              <a:rPr lang="en-US" dirty="0">
                <a:solidFill>
                  <a:srgbClr val="FFC000"/>
                </a:solidFill>
              </a:rPr>
              <a:t>) in sub-section (</a:t>
            </a:r>
            <a:r>
              <a:rPr lang="en-US" i="1" dirty="0">
                <a:solidFill>
                  <a:srgbClr val="FFC000"/>
                </a:solidFill>
              </a:rPr>
              <a:t>6</a:t>
            </a:r>
            <a:r>
              <a:rPr lang="en-US" dirty="0">
                <a:solidFill>
                  <a:srgbClr val="FFC000"/>
                </a:solidFill>
              </a:rPr>
              <a:t>), for the words “the General Index Register Number”, the words “the General Index Register Number or the </a:t>
            </a:r>
            <a:r>
              <a:rPr lang="en-US" dirty="0" err="1">
                <a:solidFill>
                  <a:srgbClr val="FFC000"/>
                </a:solidFill>
              </a:rPr>
              <a:t>Aadhaar</a:t>
            </a:r>
            <a:r>
              <a:rPr lang="en-US" dirty="0">
                <a:solidFill>
                  <a:srgbClr val="FFC000"/>
                </a:solidFill>
              </a:rPr>
              <a:t> number, as the case may be,” shall be substituted;</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iv</a:t>
            </a:r>
            <a:r>
              <a:rPr lang="en-US" dirty="0">
                <a:solidFill>
                  <a:srgbClr val="FFC000"/>
                </a:solidFill>
              </a:rPr>
              <a:t>) after sub-section (</a:t>
            </a:r>
            <a:r>
              <a:rPr lang="en-US" i="1" dirty="0">
                <a:solidFill>
                  <a:srgbClr val="FFC000"/>
                </a:solidFill>
              </a:rPr>
              <a:t>6</a:t>
            </a:r>
            <a:r>
              <a:rPr lang="en-US" dirty="0">
                <a:solidFill>
                  <a:srgbClr val="FFC000"/>
                </a:solidFill>
              </a:rPr>
              <a:t>), the following sub-sections shall be inserted, namely:––</a:t>
            </a:r>
          </a:p>
          <a:p>
            <a:pPr marL="36576" indent="0">
              <a:buNone/>
            </a:pPr>
            <a:r>
              <a:rPr lang="en-US" dirty="0">
                <a:solidFill>
                  <a:srgbClr val="FFC000"/>
                </a:solidFill>
              </a:rPr>
              <a:t>	</a:t>
            </a:r>
          </a:p>
          <a:p>
            <a:pPr marL="36576" indent="0">
              <a:buNone/>
            </a:pPr>
            <a:r>
              <a:rPr lang="en-US" dirty="0">
                <a:solidFill>
                  <a:srgbClr val="FFC000"/>
                </a:solidFill>
              </a:rPr>
              <a:t>	“(</a:t>
            </a:r>
            <a:r>
              <a:rPr lang="en-US" i="1" dirty="0">
                <a:solidFill>
                  <a:srgbClr val="FFC000"/>
                </a:solidFill>
              </a:rPr>
              <a:t>6A</a:t>
            </a:r>
            <a:r>
              <a:rPr lang="en-US" dirty="0">
                <a:solidFill>
                  <a:srgbClr val="FFC000"/>
                </a:solidFill>
              </a:rPr>
              <a:t>) Every person entering into such transaction, as may be prescribed, shall quote his permanent account number or </a:t>
            </a:r>
            <a:r>
              <a:rPr lang="en-US" dirty="0" err="1">
                <a:solidFill>
                  <a:srgbClr val="FFC000"/>
                </a:solidFill>
              </a:rPr>
              <a:t>Aadhaar</a:t>
            </a:r>
            <a:r>
              <a:rPr lang="en-US" dirty="0">
                <a:solidFill>
                  <a:srgbClr val="FFC000"/>
                </a:solidFill>
              </a:rPr>
              <a:t> number, as the case may be, in the documents pertaining to such transactions and also authenticate such permanent account number or </a:t>
            </a:r>
            <a:r>
              <a:rPr lang="en-US" dirty="0" err="1">
                <a:solidFill>
                  <a:srgbClr val="FFC000"/>
                </a:solidFill>
              </a:rPr>
              <a:t>Aadhaar</a:t>
            </a:r>
            <a:r>
              <a:rPr lang="en-US" dirty="0">
                <a:solidFill>
                  <a:srgbClr val="FFC000"/>
                </a:solidFill>
              </a:rPr>
              <a:t> number, in such manner as may be prescribed.</a:t>
            </a:r>
          </a:p>
          <a:p>
            <a:endParaRPr lang="en-US" dirty="0">
              <a:solidFill>
                <a:srgbClr val="FFC000"/>
              </a:solidFill>
            </a:endParaRPr>
          </a:p>
          <a:p>
            <a:pPr marL="36576" indent="0">
              <a:buNone/>
            </a:pPr>
            <a:r>
              <a:rPr lang="en-US" dirty="0">
                <a:solidFill>
                  <a:srgbClr val="FFC000"/>
                </a:solidFill>
              </a:rPr>
              <a:t>	(</a:t>
            </a:r>
            <a:r>
              <a:rPr lang="en-US" i="1" dirty="0">
                <a:solidFill>
                  <a:srgbClr val="FFC000"/>
                </a:solidFill>
              </a:rPr>
              <a:t>6B</a:t>
            </a:r>
            <a:r>
              <a:rPr lang="en-US" dirty="0">
                <a:solidFill>
                  <a:srgbClr val="FFC000"/>
                </a:solidFill>
              </a:rPr>
              <a:t>) Every person receiving any document relating to the transactions referred to in sub-section (</a:t>
            </a:r>
            <a:r>
              <a:rPr lang="en-US" i="1" dirty="0">
                <a:solidFill>
                  <a:srgbClr val="FFC000"/>
                </a:solidFill>
              </a:rPr>
              <a:t>6A</a:t>
            </a:r>
            <a:r>
              <a:rPr lang="en-US" dirty="0">
                <a:solidFill>
                  <a:srgbClr val="FFC000"/>
                </a:solidFill>
              </a:rPr>
              <a:t>), shall ensure that permanent account number or </a:t>
            </a:r>
            <a:r>
              <a:rPr lang="en-US" dirty="0" err="1">
                <a:solidFill>
                  <a:srgbClr val="FFC000"/>
                </a:solidFill>
              </a:rPr>
              <a:t>Aadhaar</a:t>
            </a:r>
            <a:r>
              <a:rPr lang="en-US" dirty="0">
                <a:solidFill>
                  <a:srgbClr val="FFC000"/>
                </a:solidFill>
              </a:rPr>
              <a:t> number, as the case may be, has been duly quoted in such document and also ensure that such permanent account number or </a:t>
            </a:r>
            <a:r>
              <a:rPr lang="en-US" dirty="0" err="1">
                <a:solidFill>
                  <a:srgbClr val="FFC000"/>
                </a:solidFill>
              </a:rPr>
              <a:t>Aadhaar</a:t>
            </a:r>
            <a:r>
              <a:rPr lang="en-US" dirty="0">
                <a:solidFill>
                  <a:srgbClr val="FFC000"/>
                </a:solidFill>
              </a:rPr>
              <a:t> number is so authenticated.”</a:t>
            </a:r>
          </a:p>
        </p:txBody>
      </p:sp>
    </p:spTree>
    <p:extLst>
      <p:ext uri="{BB962C8B-B14F-4D97-AF65-F5344CB8AC3E}">
        <p14:creationId xmlns:p14="http://schemas.microsoft.com/office/powerpoint/2010/main" xmlns="" val="4189703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139A</a:t>
            </a:r>
          </a:p>
        </p:txBody>
      </p:sp>
      <p:sp>
        <p:nvSpPr>
          <p:cNvPr id="3" name="Content Placeholder 2"/>
          <p:cNvSpPr>
            <a:spLocks noGrp="1"/>
          </p:cNvSpPr>
          <p:nvPr>
            <p:ph idx="1"/>
          </p:nvPr>
        </p:nvSpPr>
        <p:spPr>
          <a:xfrm>
            <a:off x="0" y="1271589"/>
            <a:ext cx="12192000" cy="5586411"/>
          </a:xfrm>
        </p:spPr>
        <p:txBody>
          <a:bodyPr>
            <a:normAutofit fontScale="62500" lnSpcReduction="20000"/>
          </a:bodyPr>
          <a:lstStyle/>
          <a:p>
            <a:pPr marL="36576" indent="0">
              <a:buNone/>
            </a:pPr>
            <a:r>
              <a:rPr lang="en-US" dirty="0">
                <a:solidFill>
                  <a:srgbClr val="FFC000"/>
                </a:solidFill>
              </a:rPr>
              <a:t>(</a:t>
            </a:r>
            <a:r>
              <a:rPr lang="en-US" i="1" dirty="0">
                <a:solidFill>
                  <a:srgbClr val="FFC000"/>
                </a:solidFill>
              </a:rPr>
              <a:t>v</a:t>
            </a:r>
            <a:r>
              <a:rPr lang="en-US" dirty="0">
                <a:solidFill>
                  <a:srgbClr val="FFC000"/>
                </a:solidFill>
              </a:rPr>
              <a:t>) in sub-section (</a:t>
            </a:r>
            <a:r>
              <a:rPr lang="en-US" i="1" dirty="0">
                <a:solidFill>
                  <a:srgbClr val="FFC000"/>
                </a:solidFill>
              </a:rPr>
              <a:t>8</a:t>
            </a:r>
            <a:r>
              <a:rPr lang="en-US" dirty="0">
                <a:solidFill>
                  <a:srgbClr val="FFC000"/>
                </a:solidFill>
              </a:rPr>
              <a:t>), in clauses (</a:t>
            </a:r>
            <a:r>
              <a:rPr lang="en-US" i="1" dirty="0">
                <a:solidFill>
                  <a:srgbClr val="FFC000"/>
                </a:solidFill>
              </a:rPr>
              <a:t>b</a:t>
            </a:r>
            <a:r>
              <a:rPr lang="en-US" dirty="0">
                <a:solidFill>
                  <a:srgbClr val="FFC000"/>
                </a:solidFill>
              </a:rPr>
              <a:t>) and (</a:t>
            </a:r>
            <a:r>
              <a:rPr lang="en-US" i="1" dirty="0">
                <a:solidFill>
                  <a:srgbClr val="FFC000"/>
                </a:solidFill>
              </a:rPr>
              <a:t>f</a:t>
            </a:r>
            <a:r>
              <a:rPr lang="en-US" dirty="0">
                <a:solidFill>
                  <a:srgbClr val="FFC000"/>
                </a:solidFill>
              </a:rPr>
              <a:t>), for the words “the General Index Register Number”,</a:t>
            </a:r>
          </a:p>
          <a:p>
            <a:endParaRPr lang="en-US" dirty="0">
              <a:solidFill>
                <a:srgbClr val="FFC000"/>
              </a:solidFill>
            </a:endParaRPr>
          </a:p>
          <a:p>
            <a:pPr marL="36576" indent="0">
              <a:buNone/>
            </a:pPr>
            <a:r>
              <a:rPr lang="en-US" dirty="0">
                <a:solidFill>
                  <a:srgbClr val="FFC000"/>
                </a:solidFill>
              </a:rPr>
              <a:t>the words “the General Index Register Number or the </a:t>
            </a:r>
            <a:r>
              <a:rPr lang="en-US" dirty="0" err="1">
                <a:solidFill>
                  <a:srgbClr val="FFC000"/>
                </a:solidFill>
              </a:rPr>
              <a:t>Aadhaar</a:t>
            </a:r>
            <a:r>
              <a:rPr lang="en-US" dirty="0">
                <a:solidFill>
                  <a:srgbClr val="FFC000"/>
                </a:solidFill>
              </a:rPr>
              <a:t> number, as the case may be,” shall</a:t>
            </a:r>
          </a:p>
          <a:p>
            <a:pPr marL="36576" indent="0">
              <a:buNone/>
            </a:pPr>
            <a:r>
              <a:rPr lang="en-US" dirty="0">
                <a:solidFill>
                  <a:srgbClr val="FFC000"/>
                </a:solidFill>
              </a:rPr>
              <a:t>be substituted;</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vi</a:t>
            </a:r>
            <a:r>
              <a:rPr lang="en-US" dirty="0">
                <a:solidFill>
                  <a:srgbClr val="FFC000"/>
                </a:solidFill>
              </a:rPr>
              <a:t>) in the </a:t>
            </a:r>
            <a:r>
              <a:rPr lang="en-US" i="1" dirty="0">
                <a:solidFill>
                  <a:srgbClr val="FFC000"/>
                </a:solidFill>
              </a:rPr>
              <a:t>Explanation</a:t>
            </a:r>
            <a:r>
              <a:rPr lang="en-US" dirty="0">
                <a:solidFill>
                  <a:srgbClr val="FFC000"/>
                </a:solidFill>
              </a:rPr>
              <a:t>, for clause (</a:t>
            </a:r>
            <a:r>
              <a:rPr lang="en-US" i="1" dirty="0">
                <a:solidFill>
                  <a:srgbClr val="FFC000"/>
                </a:solidFill>
              </a:rPr>
              <a:t>a</a:t>
            </a:r>
            <a:r>
              <a:rPr lang="en-US" dirty="0">
                <a:solidFill>
                  <a:srgbClr val="FFC000"/>
                </a:solidFill>
              </a:rPr>
              <a:t>), the following clauses shall be substituted, namely:––</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a</a:t>
            </a:r>
            <a:r>
              <a:rPr lang="en-US" dirty="0">
                <a:solidFill>
                  <a:srgbClr val="FFC000"/>
                </a:solidFill>
              </a:rPr>
              <a:t>) “</a:t>
            </a:r>
            <a:r>
              <a:rPr lang="en-US" dirty="0" err="1">
                <a:solidFill>
                  <a:srgbClr val="FFC000"/>
                </a:solidFill>
              </a:rPr>
              <a:t>Aadhaar</a:t>
            </a:r>
            <a:r>
              <a:rPr lang="en-US" dirty="0">
                <a:solidFill>
                  <a:srgbClr val="FFC000"/>
                </a:solidFill>
              </a:rPr>
              <a:t> number” shall have the meaning assigned to it in clause (</a:t>
            </a:r>
            <a:r>
              <a:rPr lang="en-US" i="1" dirty="0">
                <a:solidFill>
                  <a:srgbClr val="FFC000"/>
                </a:solidFill>
              </a:rPr>
              <a:t>a</a:t>
            </a:r>
            <a:r>
              <a:rPr lang="en-US" dirty="0">
                <a:solidFill>
                  <a:srgbClr val="FFC000"/>
                </a:solidFill>
              </a:rPr>
              <a:t>) of section 2 of the</a:t>
            </a:r>
          </a:p>
          <a:p>
            <a:pPr marL="36576" indent="0">
              <a:buNone/>
            </a:pPr>
            <a:r>
              <a:rPr lang="en-US" dirty="0">
                <a:solidFill>
                  <a:srgbClr val="FFC000"/>
                </a:solidFill>
              </a:rPr>
              <a:t>	       </a:t>
            </a:r>
            <a:r>
              <a:rPr lang="en-US" dirty="0" err="1">
                <a:solidFill>
                  <a:srgbClr val="FFC000"/>
                </a:solidFill>
              </a:rPr>
              <a:t>Aadhaar</a:t>
            </a:r>
            <a:r>
              <a:rPr lang="en-US" dirty="0">
                <a:solidFill>
                  <a:srgbClr val="FFC000"/>
                </a:solidFill>
              </a:rPr>
              <a:t> (Targeted Delivery of Financial and Other Subsidies, Benefits and Services) Act, 	           	  	       2016;</a:t>
            </a:r>
          </a:p>
          <a:p>
            <a:pPr marL="36576" indent="0">
              <a:buNone/>
            </a:pPr>
            <a:r>
              <a:rPr lang="en-US" dirty="0">
                <a:solidFill>
                  <a:srgbClr val="FFC000"/>
                </a:solidFill>
              </a:rPr>
              <a:t>	</a:t>
            </a:r>
          </a:p>
          <a:p>
            <a:pPr marL="36576" indent="0">
              <a:buNone/>
            </a:pPr>
            <a:r>
              <a:rPr lang="en-US" dirty="0">
                <a:solidFill>
                  <a:srgbClr val="FFC000"/>
                </a:solidFill>
              </a:rPr>
              <a:t>	(</a:t>
            </a:r>
            <a:r>
              <a:rPr lang="en-US" i="1" dirty="0" err="1">
                <a:solidFill>
                  <a:srgbClr val="FFC000"/>
                </a:solidFill>
              </a:rPr>
              <a:t>aa</a:t>
            </a:r>
            <a:r>
              <a:rPr lang="en-US" dirty="0">
                <a:solidFill>
                  <a:srgbClr val="FFC000"/>
                </a:solidFill>
              </a:rPr>
              <a:t>) “Assessing Officer” includes an income-tax authority who is assigned the duty of allotting 	         	 	         permanent account numbers;</a:t>
            </a:r>
          </a:p>
          <a:p>
            <a:pPr marL="36576" indent="0">
              <a:buNone/>
            </a:pPr>
            <a:r>
              <a:rPr lang="en-US" dirty="0">
                <a:solidFill>
                  <a:srgbClr val="FFC000"/>
                </a:solidFill>
              </a:rPr>
              <a:t>	</a:t>
            </a:r>
          </a:p>
          <a:p>
            <a:pPr marL="36576" indent="0">
              <a:buNone/>
            </a:pPr>
            <a:r>
              <a:rPr lang="en-US" dirty="0">
                <a:solidFill>
                  <a:srgbClr val="FFC000"/>
                </a:solidFill>
              </a:rPr>
              <a:t>	(</a:t>
            </a:r>
            <a:r>
              <a:rPr lang="en-US" i="1" dirty="0" err="1">
                <a:solidFill>
                  <a:srgbClr val="FFC000"/>
                </a:solidFill>
              </a:rPr>
              <a:t>ab</a:t>
            </a:r>
            <a:r>
              <a:rPr lang="en-US" dirty="0">
                <a:solidFill>
                  <a:srgbClr val="FFC000"/>
                </a:solidFill>
              </a:rPr>
              <a:t>) “authentication” means the process by which the permanent account number or </a:t>
            </a:r>
            <a:r>
              <a:rPr lang="en-US" dirty="0" err="1">
                <a:solidFill>
                  <a:srgbClr val="FFC000"/>
                </a:solidFill>
              </a:rPr>
              <a:t>Aadhaar</a:t>
            </a:r>
            <a:r>
              <a:rPr lang="en-US" dirty="0">
                <a:solidFill>
                  <a:srgbClr val="FFC000"/>
                </a:solidFill>
              </a:rPr>
              <a:t> 	number 	 	         </a:t>
            </a:r>
            <a:r>
              <a:rPr lang="en-US" dirty="0" err="1">
                <a:solidFill>
                  <a:srgbClr val="FFC000"/>
                </a:solidFill>
              </a:rPr>
              <a:t>alongwith</a:t>
            </a:r>
            <a:r>
              <a:rPr lang="en-US" dirty="0">
                <a:solidFill>
                  <a:srgbClr val="FFC000"/>
                </a:solidFill>
              </a:rPr>
              <a:t> demographic information or biometric information of an individual is submitted to the 	 	         income-tax authority or such other authority or agency as may be prescribed for its verification</a:t>
            </a:r>
          </a:p>
          <a:p>
            <a:pPr marL="36576" indent="0">
              <a:buNone/>
            </a:pPr>
            <a:r>
              <a:rPr lang="en-US" dirty="0">
                <a:solidFill>
                  <a:srgbClr val="FFC000"/>
                </a:solidFill>
              </a:rPr>
              <a:t>	         and such authority or agency verifies the correctness, or the lack thereof, on the basis of 	 	         information available with it;’</a:t>
            </a:r>
          </a:p>
        </p:txBody>
      </p:sp>
    </p:spTree>
    <p:extLst>
      <p:ext uri="{BB962C8B-B14F-4D97-AF65-F5344CB8AC3E}">
        <p14:creationId xmlns:p14="http://schemas.microsoft.com/office/powerpoint/2010/main" xmlns="" val="902627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dirty="0"/>
              <a:t>Amendment </a:t>
            </a:r>
            <a:r>
              <a:rPr lang="en-US" dirty="0" smtClean="0"/>
              <a:t>to </a:t>
            </a:r>
            <a:r>
              <a:rPr lang="en-US" dirty="0"/>
              <a:t>Section 139AA</a:t>
            </a:r>
          </a:p>
        </p:txBody>
      </p:sp>
      <p:sp>
        <p:nvSpPr>
          <p:cNvPr id="3" name="Content Placeholder 2"/>
          <p:cNvSpPr>
            <a:spLocks noGrp="1"/>
          </p:cNvSpPr>
          <p:nvPr>
            <p:ph idx="1"/>
          </p:nvPr>
        </p:nvSpPr>
        <p:spPr>
          <a:xfrm>
            <a:off x="0" y="1571625"/>
            <a:ext cx="12192000" cy="5286375"/>
          </a:xfrm>
        </p:spPr>
        <p:txBody>
          <a:bodyPr>
            <a:normAutofit/>
          </a:bodyPr>
          <a:lstStyle/>
          <a:p>
            <a:pPr marL="36576" indent="0">
              <a:buNone/>
            </a:pPr>
            <a:endParaRPr lang="en-US" dirty="0" smtClean="0">
              <a:solidFill>
                <a:srgbClr val="FFC000"/>
              </a:solidFill>
            </a:endParaRPr>
          </a:p>
          <a:p>
            <a:pPr marL="36576" indent="0">
              <a:buNone/>
            </a:pPr>
            <a:r>
              <a:rPr lang="en-US" dirty="0" smtClean="0">
                <a:solidFill>
                  <a:srgbClr val="FFC000"/>
                </a:solidFill>
              </a:rPr>
              <a:t>In </a:t>
            </a:r>
            <a:r>
              <a:rPr lang="en-US" dirty="0">
                <a:solidFill>
                  <a:srgbClr val="FFC000"/>
                </a:solidFill>
              </a:rPr>
              <a:t>section 139AA of the Income-tax Act, in sub-section (</a:t>
            </a:r>
            <a:r>
              <a:rPr lang="en-US" i="1" dirty="0">
                <a:solidFill>
                  <a:srgbClr val="FFC000"/>
                </a:solidFill>
              </a:rPr>
              <a:t>2</a:t>
            </a:r>
            <a:r>
              <a:rPr lang="en-US" dirty="0">
                <a:solidFill>
                  <a:srgbClr val="FFC000"/>
                </a:solidFill>
              </a:rPr>
              <a:t>), in the proviso, for the words “</a:t>
            </a:r>
            <a:r>
              <a:rPr lang="en-US" dirty="0"/>
              <a:t>deemed to be invalid</a:t>
            </a:r>
            <a:r>
              <a:rPr lang="en-US" dirty="0">
                <a:solidFill>
                  <a:srgbClr val="FFC000"/>
                </a:solidFill>
              </a:rPr>
              <a:t> and the other provisions of this Act shall apply, as if the person had not applied for allotment of permanent account number”, the words “</a:t>
            </a:r>
            <a:r>
              <a:rPr lang="en-US" dirty="0"/>
              <a:t>made inoperative </a:t>
            </a:r>
            <a:r>
              <a:rPr lang="en-US" dirty="0">
                <a:solidFill>
                  <a:srgbClr val="FFC000"/>
                </a:solidFill>
              </a:rPr>
              <a:t>after the date so notified in such manner as may be prescribed” shall be substituted </a:t>
            </a:r>
            <a:r>
              <a:rPr lang="en-US" dirty="0"/>
              <a:t>with effect from </a:t>
            </a:r>
            <a:r>
              <a:rPr lang="en-US" dirty="0">
                <a:solidFill>
                  <a:srgbClr val="FFC000"/>
                </a:solidFill>
              </a:rPr>
              <a:t>the </a:t>
            </a:r>
            <a:r>
              <a:rPr lang="en-US" dirty="0"/>
              <a:t>1st day of September, 2019.</a:t>
            </a:r>
          </a:p>
        </p:txBody>
      </p:sp>
    </p:spTree>
    <p:extLst>
      <p:ext uri="{BB962C8B-B14F-4D97-AF65-F5344CB8AC3E}">
        <p14:creationId xmlns:p14="http://schemas.microsoft.com/office/powerpoint/2010/main" xmlns="" val="2811207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2988"/>
          </a:xfrm>
        </p:spPr>
        <p:txBody>
          <a:bodyPr/>
          <a:lstStyle/>
          <a:p>
            <a:r>
              <a:rPr lang="en-US" dirty="0"/>
              <a:t>Amendment </a:t>
            </a:r>
            <a:r>
              <a:rPr lang="en-US" dirty="0" smtClean="0"/>
              <a:t>to </a:t>
            </a:r>
            <a:r>
              <a:rPr lang="en-US" dirty="0"/>
              <a:t>Section 140A</a:t>
            </a:r>
          </a:p>
        </p:txBody>
      </p:sp>
      <p:sp>
        <p:nvSpPr>
          <p:cNvPr id="3" name="Content Placeholder 2"/>
          <p:cNvSpPr>
            <a:spLocks noGrp="1"/>
          </p:cNvSpPr>
          <p:nvPr>
            <p:ph idx="1"/>
          </p:nvPr>
        </p:nvSpPr>
        <p:spPr>
          <a:xfrm>
            <a:off x="0" y="1200151"/>
            <a:ext cx="12192000" cy="5657849"/>
          </a:xfrm>
        </p:spPr>
        <p:txBody>
          <a:bodyPr>
            <a:normAutofit fontScale="70000" lnSpcReduction="20000"/>
          </a:bodyPr>
          <a:lstStyle/>
          <a:p>
            <a:r>
              <a:rPr lang="en-US" dirty="0">
                <a:solidFill>
                  <a:srgbClr val="FFC000"/>
                </a:solidFill>
              </a:rPr>
              <a:t>In section 140A of the Income-tax Act,––</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a:t>
            </a:r>
            <a:r>
              <a:rPr lang="en-US" dirty="0">
                <a:solidFill>
                  <a:srgbClr val="FFC000"/>
                </a:solidFill>
              </a:rPr>
              <a:t>) in sub-section (</a:t>
            </a:r>
            <a:r>
              <a:rPr lang="en-US" i="1" dirty="0">
                <a:solidFill>
                  <a:srgbClr val="FFC000"/>
                </a:solidFill>
              </a:rPr>
              <a:t>1</a:t>
            </a:r>
            <a:r>
              <a:rPr lang="en-US" dirty="0">
                <a:solidFill>
                  <a:srgbClr val="FFC000"/>
                </a:solidFill>
              </a:rPr>
              <a:t>), after clause (</a:t>
            </a:r>
            <a:r>
              <a:rPr lang="en-US" i="1" dirty="0">
                <a:solidFill>
                  <a:srgbClr val="FFC000"/>
                </a:solidFill>
              </a:rPr>
              <a:t>ii</a:t>
            </a:r>
            <a:r>
              <a:rPr lang="en-US" dirty="0">
                <a:solidFill>
                  <a:srgbClr val="FFC000"/>
                </a:solidFill>
              </a:rPr>
              <a:t>), the following clause shall be inserted and shall be deemed to have been inserted with effect from the 1st day of April, 2007, namely:––</a:t>
            </a:r>
          </a:p>
          <a:p>
            <a:endParaRPr lang="en-US" dirty="0">
              <a:solidFill>
                <a:srgbClr val="FFC000"/>
              </a:solidFill>
            </a:endParaRPr>
          </a:p>
          <a:p>
            <a:pPr marL="36576" indent="0">
              <a:buNone/>
            </a:pPr>
            <a:r>
              <a:rPr lang="en-US" dirty="0">
                <a:solidFill>
                  <a:srgbClr val="FFC000"/>
                </a:solidFill>
              </a:rPr>
              <a:t>	“(</a:t>
            </a:r>
            <a:r>
              <a:rPr lang="en-US" i="1" dirty="0" err="1">
                <a:solidFill>
                  <a:srgbClr val="FFC000"/>
                </a:solidFill>
              </a:rPr>
              <a:t>iia</a:t>
            </a:r>
            <a:r>
              <a:rPr lang="en-US" dirty="0">
                <a:solidFill>
                  <a:srgbClr val="FFC000"/>
                </a:solidFill>
              </a:rPr>
              <a:t>) any relief of tax claimed under section 89;”</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in sub-section (</a:t>
            </a:r>
            <a:r>
              <a:rPr lang="en-US" i="1" dirty="0">
                <a:solidFill>
                  <a:srgbClr val="FFC000"/>
                </a:solidFill>
              </a:rPr>
              <a:t>1A</a:t>
            </a:r>
            <a:r>
              <a:rPr lang="en-US" dirty="0">
                <a:solidFill>
                  <a:srgbClr val="FFC000"/>
                </a:solidFill>
              </a:rPr>
              <a:t>), in clause (</a:t>
            </a:r>
            <a:r>
              <a:rPr lang="en-US" i="1" dirty="0">
                <a:solidFill>
                  <a:srgbClr val="FFC000"/>
                </a:solidFill>
              </a:rPr>
              <a:t>i</a:t>
            </a:r>
            <a:r>
              <a:rPr lang="en-US" dirty="0">
                <a:solidFill>
                  <a:srgbClr val="FFC000"/>
                </a:solidFill>
              </a:rPr>
              <a:t>), after sub-clause (</a:t>
            </a:r>
            <a:r>
              <a:rPr lang="en-US" i="1" dirty="0">
                <a:solidFill>
                  <a:srgbClr val="FFC000"/>
                </a:solidFill>
              </a:rPr>
              <a:t>b</a:t>
            </a:r>
            <a:r>
              <a:rPr lang="en-US" dirty="0">
                <a:solidFill>
                  <a:srgbClr val="FFC000"/>
                </a:solidFill>
              </a:rPr>
              <a:t>), the following sub-clause shall be inserted</a:t>
            </a:r>
          </a:p>
          <a:p>
            <a:pPr marL="36576" indent="0">
              <a:buNone/>
            </a:pPr>
            <a:r>
              <a:rPr lang="en-US" dirty="0">
                <a:solidFill>
                  <a:srgbClr val="FFC000"/>
                </a:solidFill>
              </a:rPr>
              <a:t>     and shall be deemed to have been inserted with effect from the 1st day of April, 2007, namely:––</a:t>
            </a:r>
          </a:p>
          <a:p>
            <a:pPr marL="448056" lvl="1" indent="0">
              <a:buNone/>
            </a:pPr>
            <a:endParaRPr lang="en-US" dirty="0">
              <a:solidFill>
                <a:srgbClr val="FFC000"/>
              </a:solidFill>
            </a:endParaRPr>
          </a:p>
          <a:p>
            <a:pPr marL="448056" lvl="1" indent="0">
              <a:buNone/>
            </a:pPr>
            <a:r>
              <a:rPr lang="en-US" dirty="0">
                <a:solidFill>
                  <a:srgbClr val="FFC000"/>
                </a:solidFill>
              </a:rPr>
              <a:t>	</a:t>
            </a:r>
            <a:r>
              <a:rPr lang="en-US" b="1" dirty="0">
                <a:solidFill>
                  <a:srgbClr val="FFC000"/>
                </a:solidFill>
              </a:rPr>
              <a:t>“(</a:t>
            </a:r>
            <a:r>
              <a:rPr lang="en-US" b="1" i="1" dirty="0" err="1">
                <a:solidFill>
                  <a:srgbClr val="FFC000"/>
                </a:solidFill>
              </a:rPr>
              <a:t>ba</a:t>
            </a:r>
            <a:r>
              <a:rPr lang="en-US" b="1" dirty="0">
                <a:solidFill>
                  <a:srgbClr val="FFC000"/>
                </a:solidFill>
              </a:rPr>
              <a:t>) any relief of tax claimed under section 89;”</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iii</a:t>
            </a:r>
            <a:r>
              <a:rPr lang="en-US" dirty="0">
                <a:solidFill>
                  <a:srgbClr val="FFC000"/>
                </a:solidFill>
              </a:rPr>
              <a:t>) in sub-section (</a:t>
            </a:r>
            <a:r>
              <a:rPr lang="en-US" i="1" dirty="0">
                <a:solidFill>
                  <a:srgbClr val="FFC000"/>
                </a:solidFill>
              </a:rPr>
              <a:t>1B</a:t>
            </a:r>
            <a:r>
              <a:rPr lang="en-US" dirty="0">
                <a:solidFill>
                  <a:srgbClr val="FFC000"/>
                </a:solidFill>
              </a:rPr>
              <a:t>), in the </a:t>
            </a:r>
            <a:r>
              <a:rPr lang="en-US" i="1" dirty="0">
                <a:solidFill>
                  <a:srgbClr val="FFC000"/>
                </a:solidFill>
              </a:rPr>
              <a:t>Explanation</a:t>
            </a:r>
            <a:r>
              <a:rPr lang="en-US" dirty="0">
                <a:solidFill>
                  <a:srgbClr val="FFC000"/>
                </a:solidFill>
              </a:rPr>
              <a:t>, after clause (</a:t>
            </a:r>
            <a:r>
              <a:rPr lang="en-US" i="1" dirty="0">
                <a:solidFill>
                  <a:srgbClr val="FFC000"/>
                </a:solidFill>
              </a:rPr>
              <a:t>i</a:t>
            </a:r>
            <a:r>
              <a:rPr lang="en-US" dirty="0">
                <a:solidFill>
                  <a:srgbClr val="FFC000"/>
                </a:solidFill>
              </a:rPr>
              <a:t>), the following clause shall be inserted and   shall be deemed to have been inserted with effect from the 1st day of April, 2007, namely:––</a:t>
            </a:r>
          </a:p>
          <a:p>
            <a:pPr marL="36576" indent="0">
              <a:buNone/>
            </a:pPr>
            <a:endParaRPr lang="en-US" dirty="0">
              <a:solidFill>
                <a:srgbClr val="FFC000"/>
              </a:solidFill>
            </a:endParaRPr>
          </a:p>
          <a:p>
            <a:pPr marL="36576" indent="0">
              <a:buNone/>
            </a:pPr>
            <a:r>
              <a:rPr lang="en-US" dirty="0">
                <a:solidFill>
                  <a:srgbClr val="FFC000"/>
                </a:solidFill>
              </a:rPr>
              <a:t>	“(</a:t>
            </a:r>
            <a:r>
              <a:rPr lang="en-US" i="1" dirty="0" err="1">
                <a:solidFill>
                  <a:srgbClr val="FFC000"/>
                </a:solidFill>
              </a:rPr>
              <a:t>ia</a:t>
            </a:r>
            <a:r>
              <a:rPr lang="en-US" dirty="0">
                <a:solidFill>
                  <a:srgbClr val="FFC000"/>
                </a:solidFill>
              </a:rPr>
              <a:t>) any relief of tax claimed under section 89</a:t>
            </a:r>
            <a:r>
              <a:rPr lang="en-US" dirty="0" smtClean="0">
                <a:solidFill>
                  <a:srgbClr val="FFC000"/>
                </a:solidFill>
              </a:rPr>
              <a:t>;”</a:t>
            </a:r>
          </a:p>
          <a:p>
            <a:pPr marL="36576" indent="0">
              <a:buNone/>
            </a:pPr>
            <a:endParaRPr lang="en-US" dirty="0">
              <a:solidFill>
                <a:srgbClr val="FFC000"/>
              </a:solidFill>
            </a:endParaRPr>
          </a:p>
          <a:p>
            <a:pPr marL="36576" indent="0">
              <a:buNone/>
            </a:pPr>
            <a:r>
              <a:rPr lang="en-US" dirty="0" smtClean="0">
                <a:solidFill>
                  <a:srgbClr val="FFC000"/>
                </a:solidFill>
              </a:rPr>
              <a:t>89(1) relief can be reduced for above purposes.</a:t>
            </a:r>
            <a:endParaRPr lang="en-US" dirty="0">
              <a:solidFill>
                <a:srgbClr val="FFC000"/>
              </a:solidFill>
            </a:endParaRPr>
          </a:p>
        </p:txBody>
      </p:sp>
    </p:spTree>
    <p:extLst>
      <p:ext uri="{BB962C8B-B14F-4D97-AF65-F5344CB8AC3E}">
        <p14:creationId xmlns:p14="http://schemas.microsoft.com/office/powerpoint/2010/main" xmlns="" val="2784697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8738"/>
          </a:xfrm>
        </p:spPr>
        <p:txBody>
          <a:bodyPr/>
          <a:lstStyle/>
          <a:p>
            <a:r>
              <a:rPr lang="en-US" dirty="0"/>
              <a:t>Amendment </a:t>
            </a:r>
            <a:r>
              <a:rPr lang="en-US" dirty="0" smtClean="0"/>
              <a:t>to </a:t>
            </a:r>
            <a:r>
              <a:rPr lang="en-US" dirty="0"/>
              <a:t>Section 143</a:t>
            </a:r>
          </a:p>
        </p:txBody>
      </p:sp>
      <p:sp>
        <p:nvSpPr>
          <p:cNvPr id="3" name="Content Placeholder 2"/>
          <p:cNvSpPr>
            <a:spLocks noGrp="1"/>
          </p:cNvSpPr>
          <p:nvPr>
            <p:ph idx="1"/>
          </p:nvPr>
        </p:nvSpPr>
        <p:spPr>
          <a:xfrm>
            <a:off x="0" y="1600201"/>
            <a:ext cx="12192000" cy="5114924"/>
          </a:xfrm>
        </p:spPr>
        <p:txBody>
          <a:bodyPr/>
          <a:lstStyle/>
          <a:p>
            <a:endParaRPr lang="en-US" dirty="0" smtClean="0"/>
          </a:p>
          <a:p>
            <a:pPr marL="36576" indent="0">
              <a:buNone/>
            </a:pPr>
            <a:r>
              <a:rPr lang="en-US" dirty="0" smtClean="0">
                <a:solidFill>
                  <a:srgbClr val="FFC000"/>
                </a:solidFill>
              </a:rPr>
              <a:t>In </a:t>
            </a:r>
            <a:r>
              <a:rPr lang="en-US" dirty="0">
                <a:solidFill>
                  <a:srgbClr val="FFC000"/>
                </a:solidFill>
              </a:rPr>
              <a:t>section 143 of the Income-tax Act, in sub-section (</a:t>
            </a:r>
            <a:r>
              <a:rPr lang="en-US" i="1" dirty="0">
                <a:solidFill>
                  <a:srgbClr val="FFC000"/>
                </a:solidFill>
              </a:rPr>
              <a:t>1</a:t>
            </a:r>
            <a:r>
              <a:rPr lang="en-US" dirty="0">
                <a:solidFill>
                  <a:srgbClr val="FFC000"/>
                </a:solidFill>
              </a:rPr>
              <a:t>), in clause (</a:t>
            </a:r>
            <a:r>
              <a:rPr lang="en-US" i="1" dirty="0">
                <a:solidFill>
                  <a:srgbClr val="FFC000"/>
                </a:solidFill>
              </a:rPr>
              <a:t>c</a:t>
            </a:r>
            <a:r>
              <a:rPr lang="en-US" dirty="0">
                <a:solidFill>
                  <a:srgbClr val="FFC000"/>
                </a:solidFill>
              </a:rPr>
              <a:t>), after the words “any advance tax paid,”, the words and figures “any relief allowable under section 89,” shall be inserted and shall be deemed to have been inserted with effect from the 1st day of April, 2007.</a:t>
            </a:r>
          </a:p>
        </p:txBody>
      </p:sp>
    </p:spTree>
    <p:extLst>
      <p:ext uri="{BB962C8B-B14F-4D97-AF65-F5344CB8AC3E}">
        <p14:creationId xmlns:p14="http://schemas.microsoft.com/office/powerpoint/2010/main" xmlns="" val="790195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dirty="0"/>
              <a:t>Amendment </a:t>
            </a:r>
            <a:r>
              <a:rPr lang="en-US" dirty="0" smtClean="0"/>
              <a:t>to </a:t>
            </a:r>
            <a:r>
              <a:rPr lang="en-US" dirty="0"/>
              <a:t>Section 194DA</a:t>
            </a:r>
          </a:p>
        </p:txBody>
      </p:sp>
      <p:sp>
        <p:nvSpPr>
          <p:cNvPr id="3" name="Content Placeholder 2"/>
          <p:cNvSpPr>
            <a:spLocks noGrp="1"/>
          </p:cNvSpPr>
          <p:nvPr>
            <p:ph idx="1"/>
          </p:nvPr>
        </p:nvSpPr>
        <p:spPr>
          <a:xfrm>
            <a:off x="0" y="1600201"/>
            <a:ext cx="12192000" cy="5257799"/>
          </a:xfrm>
        </p:spPr>
        <p:txBody>
          <a:bodyPr/>
          <a:lstStyle/>
          <a:p>
            <a:pPr marL="36576" indent="0">
              <a:buNone/>
            </a:pPr>
            <a:endParaRPr lang="en-US" dirty="0" smtClean="0"/>
          </a:p>
          <a:p>
            <a:pPr marL="36576" indent="0">
              <a:buNone/>
            </a:pPr>
            <a:r>
              <a:rPr lang="en-US" dirty="0" smtClean="0">
                <a:solidFill>
                  <a:srgbClr val="FFC000"/>
                </a:solidFill>
              </a:rPr>
              <a:t>In </a:t>
            </a:r>
            <a:r>
              <a:rPr lang="en-US" dirty="0">
                <a:solidFill>
                  <a:srgbClr val="FFC000"/>
                </a:solidFill>
              </a:rPr>
              <a:t>section 194DA of the Income-tax Act, for the words “one per cent.”, the words “five per cent on the amount of income comprised therein” shall be substituted with effect from the 1st day of </a:t>
            </a:r>
            <a:r>
              <a:rPr lang="en-US" dirty="0" smtClean="0">
                <a:solidFill>
                  <a:srgbClr val="FFC000"/>
                </a:solidFill>
              </a:rPr>
              <a:t>September</a:t>
            </a:r>
            <a:r>
              <a:rPr lang="en-US" dirty="0">
                <a:solidFill>
                  <a:srgbClr val="FFC000"/>
                </a:solidFill>
              </a:rPr>
              <a:t>, 2019</a:t>
            </a:r>
          </a:p>
        </p:txBody>
      </p:sp>
    </p:spTree>
    <p:extLst>
      <p:ext uri="{BB962C8B-B14F-4D97-AF65-F5344CB8AC3E}">
        <p14:creationId xmlns:p14="http://schemas.microsoft.com/office/powerpoint/2010/main" xmlns="" val="2091934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dirty="0"/>
              <a:t>Amendment t</a:t>
            </a:r>
            <a:r>
              <a:rPr lang="en-US" dirty="0" smtClean="0"/>
              <a:t>o </a:t>
            </a:r>
            <a:r>
              <a:rPr lang="en-US" dirty="0"/>
              <a:t>Section 194-IA</a:t>
            </a:r>
          </a:p>
        </p:txBody>
      </p:sp>
      <p:sp>
        <p:nvSpPr>
          <p:cNvPr id="3" name="Content Placeholder 2"/>
          <p:cNvSpPr>
            <a:spLocks noGrp="1"/>
          </p:cNvSpPr>
          <p:nvPr>
            <p:ph idx="1"/>
          </p:nvPr>
        </p:nvSpPr>
        <p:spPr>
          <a:xfrm>
            <a:off x="0" y="1600201"/>
            <a:ext cx="12192000" cy="5257799"/>
          </a:xfrm>
        </p:spPr>
        <p:txBody>
          <a:bodyPr>
            <a:normAutofit/>
          </a:bodyPr>
          <a:lstStyle/>
          <a:p>
            <a:pPr marL="36576" indent="0">
              <a:buNone/>
            </a:pPr>
            <a:r>
              <a:rPr lang="en-US" dirty="0">
                <a:solidFill>
                  <a:srgbClr val="FFC000"/>
                </a:solidFill>
              </a:rPr>
              <a:t>In section 194-IA of the Income-tax Act, in the </a:t>
            </a:r>
            <a:r>
              <a:rPr lang="en-US" i="1" dirty="0">
                <a:solidFill>
                  <a:srgbClr val="FFC000"/>
                </a:solidFill>
              </a:rPr>
              <a:t>Explanation</a:t>
            </a:r>
            <a:r>
              <a:rPr lang="en-US" dirty="0">
                <a:solidFill>
                  <a:srgbClr val="FFC000"/>
                </a:solidFill>
              </a:rPr>
              <a:t>, after clause (</a:t>
            </a:r>
            <a:r>
              <a:rPr lang="en-US" i="1" dirty="0">
                <a:solidFill>
                  <a:srgbClr val="FFC000"/>
                </a:solidFill>
              </a:rPr>
              <a:t>a</a:t>
            </a:r>
            <a:r>
              <a:rPr lang="en-US" dirty="0">
                <a:solidFill>
                  <a:srgbClr val="FFC000"/>
                </a:solidFill>
              </a:rPr>
              <a:t>), the following clause shall be inserted with effect from the 1st day of September, 2019,––</a:t>
            </a:r>
          </a:p>
          <a:p>
            <a:pPr marL="36576" indent="0">
              <a:buNone/>
            </a:pPr>
            <a:r>
              <a:rPr lang="en-US" dirty="0">
                <a:solidFill>
                  <a:srgbClr val="FFC000"/>
                </a:solidFill>
              </a:rPr>
              <a:t>	</a:t>
            </a:r>
          </a:p>
          <a:p>
            <a:pPr marL="36576" indent="0">
              <a:buNone/>
            </a:pPr>
            <a:r>
              <a:rPr lang="en-US" dirty="0">
                <a:solidFill>
                  <a:srgbClr val="FFC000"/>
                </a:solidFill>
              </a:rPr>
              <a:t>‘(</a:t>
            </a:r>
            <a:r>
              <a:rPr lang="en-US" i="1" dirty="0" err="1">
                <a:solidFill>
                  <a:srgbClr val="FFC000"/>
                </a:solidFill>
              </a:rPr>
              <a:t>aa</a:t>
            </a:r>
            <a:r>
              <a:rPr lang="en-US" dirty="0">
                <a:solidFill>
                  <a:srgbClr val="FFC000"/>
                </a:solidFill>
              </a:rPr>
              <a:t>) “consideration for immovable property” shall include all charges of the nature of </a:t>
            </a:r>
            <a:r>
              <a:rPr lang="en-US" dirty="0"/>
              <a:t>club membership fee</a:t>
            </a:r>
            <a:r>
              <a:rPr lang="en-US" dirty="0">
                <a:solidFill>
                  <a:srgbClr val="FFC000"/>
                </a:solidFill>
              </a:rPr>
              <a:t>, </a:t>
            </a:r>
            <a:r>
              <a:rPr lang="en-US" dirty="0"/>
              <a:t>car parking fee</a:t>
            </a:r>
            <a:r>
              <a:rPr lang="en-US" dirty="0">
                <a:solidFill>
                  <a:srgbClr val="FFC000"/>
                </a:solidFill>
              </a:rPr>
              <a:t>, </a:t>
            </a:r>
            <a:r>
              <a:rPr lang="en-US" dirty="0"/>
              <a:t>electricity or water facility fee</a:t>
            </a:r>
            <a:r>
              <a:rPr lang="en-US" dirty="0">
                <a:solidFill>
                  <a:srgbClr val="FFC000"/>
                </a:solidFill>
              </a:rPr>
              <a:t>, </a:t>
            </a:r>
            <a:r>
              <a:rPr lang="en-US" dirty="0"/>
              <a:t>maintenance fee</a:t>
            </a:r>
            <a:r>
              <a:rPr lang="en-US" dirty="0">
                <a:solidFill>
                  <a:srgbClr val="FFC000"/>
                </a:solidFill>
              </a:rPr>
              <a:t>, </a:t>
            </a:r>
            <a:r>
              <a:rPr lang="en-US" dirty="0"/>
              <a:t>advance fee</a:t>
            </a:r>
            <a:r>
              <a:rPr lang="en-US" dirty="0">
                <a:solidFill>
                  <a:srgbClr val="FFC000"/>
                </a:solidFill>
              </a:rPr>
              <a:t> or any other charges of similar nature, </a:t>
            </a:r>
            <a:r>
              <a:rPr lang="en-US" dirty="0"/>
              <a:t>which are incidental to transfer </a:t>
            </a:r>
            <a:r>
              <a:rPr lang="en-US" dirty="0">
                <a:solidFill>
                  <a:srgbClr val="FFC000"/>
                </a:solidFill>
              </a:rPr>
              <a:t>of the immovable property;’</a:t>
            </a:r>
          </a:p>
        </p:txBody>
      </p:sp>
    </p:spTree>
    <p:extLst>
      <p:ext uri="{BB962C8B-B14F-4D97-AF65-F5344CB8AC3E}">
        <p14:creationId xmlns:p14="http://schemas.microsoft.com/office/powerpoint/2010/main" xmlns="" val="120136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2988"/>
          </a:xfrm>
        </p:spPr>
        <p:txBody>
          <a:bodyPr/>
          <a:lstStyle/>
          <a:p>
            <a:r>
              <a:rPr lang="en-US" dirty="0"/>
              <a:t>Amendment </a:t>
            </a:r>
            <a:r>
              <a:rPr lang="en-US" dirty="0" smtClean="0"/>
              <a:t>to </a:t>
            </a:r>
            <a:r>
              <a:rPr lang="en-US" dirty="0"/>
              <a:t>Section 195</a:t>
            </a:r>
          </a:p>
        </p:txBody>
      </p:sp>
      <p:sp>
        <p:nvSpPr>
          <p:cNvPr id="3" name="Content Placeholder 2"/>
          <p:cNvSpPr>
            <a:spLocks noGrp="1"/>
          </p:cNvSpPr>
          <p:nvPr>
            <p:ph idx="1"/>
          </p:nvPr>
        </p:nvSpPr>
        <p:spPr>
          <a:xfrm>
            <a:off x="0" y="1285875"/>
            <a:ext cx="12192000" cy="5572125"/>
          </a:xfrm>
        </p:spPr>
        <p:txBody>
          <a:bodyPr>
            <a:normAutofit fontScale="92500" lnSpcReduction="20000"/>
          </a:bodyPr>
          <a:lstStyle/>
          <a:p>
            <a:pPr marL="36576" indent="0">
              <a:buNone/>
            </a:pPr>
            <a:r>
              <a:rPr lang="en-US" dirty="0">
                <a:solidFill>
                  <a:srgbClr val="FFC000"/>
                </a:solidFill>
              </a:rPr>
              <a:t>In section 195 of the Income-tax Act, with effect from the 1st day of November, 2019,––</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a</a:t>
            </a:r>
            <a:r>
              <a:rPr lang="en-US" dirty="0">
                <a:solidFill>
                  <a:srgbClr val="FFC000"/>
                </a:solidFill>
              </a:rPr>
              <a:t>) in sub-section (</a:t>
            </a:r>
            <a:r>
              <a:rPr lang="en-US" i="1" dirty="0">
                <a:solidFill>
                  <a:srgbClr val="FFC000"/>
                </a:solidFill>
              </a:rPr>
              <a:t>2</a:t>
            </a:r>
            <a:r>
              <a:rPr lang="en-US" dirty="0">
                <a:solidFill>
                  <a:srgbClr val="FFC000"/>
                </a:solidFill>
              </a:rPr>
              <a:t>), for the words “to the Assessing Officer to  	  	     determine, by general or special order”, the words “in such 	 	     form and manner to the Assessing Officer, to determine in 	  	     such manner, as may be prescribed” shall be substituted;</a:t>
            </a:r>
          </a:p>
          <a:p>
            <a:pPr marL="36576" indent="0">
              <a:buNone/>
            </a:pPr>
            <a:endParaRPr lang="en-US" dirty="0">
              <a:solidFill>
                <a:srgbClr val="FFC000"/>
              </a:solidFill>
            </a:endParaRPr>
          </a:p>
          <a:p>
            <a:pPr marL="36576" indent="0">
              <a:buNone/>
            </a:pPr>
            <a:r>
              <a:rPr lang="en-US" dirty="0">
                <a:solidFill>
                  <a:srgbClr val="FFC000"/>
                </a:solidFill>
              </a:rPr>
              <a:t>	(</a:t>
            </a:r>
            <a:r>
              <a:rPr lang="en-US" i="1" dirty="0">
                <a:solidFill>
                  <a:srgbClr val="FFC000"/>
                </a:solidFill>
              </a:rPr>
              <a:t>b</a:t>
            </a:r>
            <a:r>
              <a:rPr lang="en-US" dirty="0">
                <a:solidFill>
                  <a:srgbClr val="FFC000"/>
                </a:solidFill>
              </a:rPr>
              <a:t>) in sub-section (</a:t>
            </a:r>
            <a:r>
              <a:rPr lang="en-US" i="1" dirty="0">
                <a:solidFill>
                  <a:srgbClr val="FFC000"/>
                </a:solidFill>
              </a:rPr>
              <a:t>7</a:t>
            </a:r>
            <a:r>
              <a:rPr lang="en-US" dirty="0">
                <a:solidFill>
                  <a:srgbClr val="FFC000"/>
                </a:solidFill>
              </a:rPr>
              <a:t>), for the words “to the Assessing Officer to 	  	     determine, by general or special order”, the words “in such 	 	     form and manner to the Assessing Officer, to determine in 	  	     such manner, as may be prescribed” shall be </a:t>
            </a:r>
            <a:r>
              <a:rPr lang="en-US" dirty="0" smtClean="0">
                <a:solidFill>
                  <a:srgbClr val="FFC000"/>
                </a:solidFill>
              </a:rPr>
              <a:t>substituted</a:t>
            </a:r>
          </a:p>
          <a:p>
            <a:pPr marL="36576" indent="0">
              <a:buNone/>
            </a:pPr>
            <a:endParaRPr lang="en-US" dirty="0">
              <a:solidFill>
                <a:srgbClr val="FFC000"/>
              </a:solidFill>
            </a:endParaRPr>
          </a:p>
          <a:p>
            <a:pPr marL="36576" indent="0">
              <a:buNone/>
            </a:pPr>
            <a:r>
              <a:rPr lang="en-US" dirty="0" smtClean="0">
                <a:solidFill>
                  <a:srgbClr val="FFC000"/>
                </a:solidFill>
              </a:rPr>
              <a:t>Form of application likely to be prescribed.</a:t>
            </a:r>
            <a:endParaRPr lang="en-US" dirty="0">
              <a:solidFill>
                <a:srgbClr val="FFC000"/>
              </a:solidFill>
            </a:endParaRPr>
          </a:p>
        </p:txBody>
      </p:sp>
    </p:spTree>
    <p:extLst>
      <p:ext uri="{BB962C8B-B14F-4D97-AF65-F5344CB8AC3E}">
        <p14:creationId xmlns:p14="http://schemas.microsoft.com/office/powerpoint/2010/main" xmlns="" val="637366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197</a:t>
            </a:r>
          </a:p>
        </p:txBody>
      </p:sp>
      <p:sp>
        <p:nvSpPr>
          <p:cNvPr id="3" name="Content Placeholder 2"/>
          <p:cNvSpPr>
            <a:spLocks noGrp="1"/>
          </p:cNvSpPr>
          <p:nvPr>
            <p:ph idx="1"/>
          </p:nvPr>
        </p:nvSpPr>
        <p:spPr>
          <a:xfrm>
            <a:off x="0" y="1600201"/>
            <a:ext cx="12192000" cy="5257799"/>
          </a:xfrm>
        </p:spPr>
        <p:txBody>
          <a:bodyPr/>
          <a:lstStyle/>
          <a:p>
            <a:pPr marL="36576" indent="0">
              <a:buNone/>
            </a:pPr>
            <a:endParaRPr lang="en-US" dirty="0" smtClean="0"/>
          </a:p>
          <a:p>
            <a:pPr marL="36576" indent="0">
              <a:buNone/>
            </a:pPr>
            <a:r>
              <a:rPr lang="en-US" dirty="0" smtClean="0">
                <a:solidFill>
                  <a:srgbClr val="FFC000"/>
                </a:solidFill>
              </a:rPr>
              <a:t>In </a:t>
            </a:r>
            <a:r>
              <a:rPr lang="en-US" dirty="0">
                <a:solidFill>
                  <a:srgbClr val="FFC000"/>
                </a:solidFill>
              </a:rPr>
              <a:t>section 197 of the Income-tax Act, in sub-section (</a:t>
            </a:r>
            <a:r>
              <a:rPr lang="en-US" i="1" dirty="0">
                <a:solidFill>
                  <a:srgbClr val="FFC000"/>
                </a:solidFill>
              </a:rPr>
              <a:t>1</a:t>
            </a:r>
            <a:r>
              <a:rPr lang="en-US" dirty="0">
                <a:solidFill>
                  <a:srgbClr val="FFC000"/>
                </a:solidFill>
              </a:rPr>
              <a:t>), for the figures and letters “194LBC”, the figures and letters “194LBC, 194M” shall be substituted with effect from the 1st day of September, 2019</a:t>
            </a:r>
            <a:r>
              <a:rPr lang="en-US" dirty="0" smtClean="0">
                <a:solidFill>
                  <a:srgbClr val="FFC000"/>
                </a:solidFill>
              </a:rPr>
              <a:t>.</a:t>
            </a:r>
          </a:p>
          <a:p>
            <a:pPr marL="36576" indent="0">
              <a:buNone/>
            </a:pPr>
            <a:endParaRPr lang="en-US" dirty="0">
              <a:solidFill>
                <a:srgbClr val="FFC000"/>
              </a:solidFill>
            </a:endParaRPr>
          </a:p>
          <a:p>
            <a:pPr marL="36576" indent="0">
              <a:buNone/>
            </a:pPr>
            <a:r>
              <a:rPr lang="en-US" dirty="0" smtClean="0"/>
              <a:t>Lower deduction certificate </a:t>
            </a:r>
            <a:r>
              <a:rPr lang="en-US" dirty="0" smtClean="0">
                <a:solidFill>
                  <a:srgbClr val="FFC000"/>
                </a:solidFill>
              </a:rPr>
              <a:t>available for deduction </a:t>
            </a:r>
            <a:r>
              <a:rPr lang="en-US" dirty="0" smtClean="0"/>
              <a:t>u/s 194M </a:t>
            </a:r>
            <a:r>
              <a:rPr lang="en-US" dirty="0" smtClean="0">
                <a:solidFill>
                  <a:srgbClr val="FFC000"/>
                </a:solidFill>
              </a:rPr>
              <a:t>also.</a:t>
            </a:r>
            <a:endParaRPr lang="en-US" dirty="0">
              <a:solidFill>
                <a:srgbClr val="FFC000"/>
              </a:solidFill>
            </a:endParaRPr>
          </a:p>
        </p:txBody>
      </p:sp>
    </p:spTree>
    <p:extLst>
      <p:ext uri="{BB962C8B-B14F-4D97-AF65-F5344CB8AC3E}">
        <p14:creationId xmlns:p14="http://schemas.microsoft.com/office/powerpoint/2010/main" xmlns="" val="370774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06" y="869755"/>
            <a:ext cx="11609695" cy="6047809"/>
          </a:xfrm>
          <a:prstGeom prst="rect">
            <a:avLst/>
          </a:prstGeom>
        </p:spPr>
        <p:txBody>
          <a:bodyPr wrap="square">
            <a:spAutoFit/>
          </a:bodyPr>
          <a:lstStyle/>
          <a:p>
            <a:pPr marL="36576"/>
            <a:endParaRPr lang="en-US" sz="2300" dirty="0">
              <a:solidFill>
                <a:srgbClr val="FFC000"/>
              </a:solidFill>
            </a:endParaRPr>
          </a:p>
          <a:p>
            <a:pPr marL="36576"/>
            <a:r>
              <a:rPr lang="en-US" sz="2300" dirty="0">
                <a:solidFill>
                  <a:srgbClr val="FFC000"/>
                </a:solidFill>
              </a:rPr>
              <a:t>• TDS of 5% on payment made to contractors and professionals exceeding </a:t>
            </a:r>
            <a:r>
              <a:rPr lang="en-US" sz="2300" dirty="0" err="1">
                <a:solidFill>
                  <a:srgbClr val="FFC000"/>
                </a:solidFill>
              </a:rPr>
              <a:t>Rs</a:t>
            </a:r>
            <a:r>
              <a:rPr lang="en-US" sz="2300" dirty="0">
                <a:solidFill>
                  <a:srgbClr val="FFC000"/>
                </a:solidFill>
              </a:rPr>
              <a:t> 50 lakhs in a year by all individual / </a:t>
            </a:r>
            <a:r>
              <a:rPr lang="en-US" sz="2300" dirty="0" smtClean="0">
                <a:solidFill>
                  <a:srgbClr val="FFC000"/>
                </a:solidFill>
              </a:rPr>
              <a:t>HUF, </a:t>
            </a:r>
            <a:r>
              <a:rPr lang="en-US" sz="2300" dirty="0">
                <a:solidFill>
                  <a:srgbClr val="FFC000"/>
                </a:solidFill>
              </a:rPr>
              <a:t>except those covered u/s. 194C / 194J.</a:t>
            </a:r>
          </a:p>
          <a:p>
            <a:pPr marL="36576" indent="0">
              <a:buNone/>
            </a:pPr>
            <a:endParaRPr lang="en-US" sz="2300" dirty="0">
              <a:solidFill>
                <a:srgbClr val="FFC000"/>
              </a:solidFill>
            </a:endParaRPr>
          </a:p>
          <a:p>
            <a:pPr marL="36576" indent="0">
              <a:buNone/>
            </a:pPr>
            <a:r>
              <a:rPr lang="en-US" sz="2300" dirty="0">
                <a:solidFill>
                  <a:srgbClr val="FFC000"/>
                </a:solidFill>
              </a:rPr>
              <a:t>•</a:t>
            </a:r>
            <a:r>
              <a:rPr lang="en-US" sz="2300" dirty="0"/>
              <a:t> </a:t>
            </a:r>
            <a:r>
              <a:rPr lang="en-US" sz="2300" dirty="0">
                <a:solidFill>
                  <a:srgbClr val="FFC000"/>
                </a:solidFill>
              </a:rPr>
              <a:t>The term “Consideration for Immovable Property” u/s. 194IA for the purpose of TDS @ 1% now defined to include incidental charges.</a:t>
            </a:r>
          </a:p>
          <a:p>
            <a:pPr marL="36576" indent="0">
              <a:buNone/>
            </a:pPr>
            <a:endParaRPr lang="en-US" sz="2300" dirty="0">
              <a:solidFill>
                <a:srgbClr val="FFC000"/>
              </a:solidFill>
            </a:endParaRPr>
          </a:p>
          <a:p>
            <a:pPr marL="36576" indent="0">
              <a:buNone/>
            </a:pPr>
            <a:r>
              <a:rPr lang="en-US" sz="2300" dirty="0">
                <a:solidFill>
                  <a:srgbClr val="FFC000"/>
                </a:solidFill>
              </a:rPr>
              <a:t>• Deposit taking NBFCs and Systematically Important Non-deposit taking NBFCs can now pay tax in the year in which interest is credited in P&amp;L a/c or received, whichever is earlier, with respect to certain bad or doubtful debts</a:t>
            </a:r>
          </a:p>
          <a:p>
            <a:pPr marL="36576" indent="0">
              <a:buNone/>
            </a:pPr>
            <a:endParaRPr lang="en-US" sz="2300" dirty="0">
              <a:solidFill>
                <a:srgbClr val="FFC000"/>
              </a:solidFill>
            </a:endParaRPr>
          </a:p>
          <a:p>
            <a:pPr marL="36576" indent="0">
              <a:buNone/>
            </a:pPr>
            <a:r>
              <a:rPr lang="en-US" sz="2300" dirty="0">
                <a:solidFill>
                  <a:srgbClr val="FFC000"/>
                </a:solidFill>
              </a:rPr>
              <a:t>• Certain conditions for claiming deduction u/s. 80-IBA with respect to affordable housing project modified</a:t>
            </a:r>
          </a:p>
          <a:p>
            <a:pPr marL="36576" indent="0">
              <a:buNone/>
            </a:pPr>
            <a:endParaRPr lang="en-US" sz="2300" dirty="0">
              <a:solidFill>
                <a:srgbClr val="FFC000"/>
              </a:solidFill>
            </a:endParaRPr>
          </a:p>
          <a:p>
            <a:pPr marL="36576" indent="0">
              <a:buNone/>
            </a:pPr>
            <a:r>
              <a:rPr lang="en-US" sz="2300" dirty="0">
                <a:solidFill>
                  <a:srgbClr val="FFC000"/>
                </a:solidFill>
              </a:rPr>
              <a:t>• Gifts made by residents to persons outside India shall be deemed to accrue or arise in India; DTAA shall continue to apply</a:t>
            </a:r>
          </a:p>
          <a:p>
            <a:pPr marL="36576" indent="0">
              <a:buNone/>
            </a:pPr>
            <a:endParaRPr lang="en-US" sz="1900" dirty="0">
              <a:solidFill>
                <a:srgbClr val="FFC000"/>
              </a:solidFill>
            </a:endParaRPr>
          </a:p>
        </p:txBody>
      </p:sp>
      <p:sp>
        <p:nvSpPr>
          <p:cNvPr id="3" name="Title 1"/>
          <p:cNvSpPr txBox="1">
            <a:spLocks/>
          </p:cNvSpPr>
          <p:nvPr/>
        </p:nvSpPr>
        <p:spPr>
          <a:xfrm>
            <a:off x="268407" y="-104209"/>
            <a:ext cx="9956800" cy="955343"/>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b="1" i="1" u="sng" dirty="0"/>
              <a:t>BUDGET HIGHLIGHTS - DIRECT TAXES</a:t>
            </a:r>
          </a:p>
        </p:txBody>
      </p:sp>
    </p:spTree>
    <p:extLst>
      <p:ext uri="{BB962C8B-B14F-4D97-AF65-F5344CB8AC3E}">
        <p14:creationId xmlns:p14="http://schemas.microsoft.com/office/powerpoint/2010/main" xmlns="" val="4198232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1575"/>
          </a:xfrm>
        </p:spPr>
        <p:txBody>
          <a:bodyPr/>
          <a:lstStyle/>
          <a:p>
            <a:r>
              <a:rPr lang="en-US" dirty="0"/>
              <a:t>Amendment </a:t>
            </a:r>
            <a:r>
              <a:rPr lang="en-US" dirty="0" smtClean="0"/>
              <a:t>to </a:t>
            </a:r>
            <a:r>
              <a:rPr lang="en-US" dirty="0"/>
              <a:t>Section 201</a:t>
            </a:r>
          </a:p>
        </p:txBody>
      </p:sp>
      <p:sp>
        <p:nvSpPr>
          <p:cNvPr id="3" name="Content Placeholder 2"/>
          <p:cNvSpPr>
            <a:spLocks noGrp="1"/>
          </p:cNvSpPr>
          <p:nvPr>
            <p:ph idx="1"/>
          </p:nvPr>
        </p:nvSpPr>
        <p:spPr>
          <a:xfrm>
            <a:off x="0" y="1228726"/>
            <a:ext cx="12192000" cy="5629274"/>
          </a:xfrm>
        </p:spPr>
        <p:txBody>
          <a:bodyPr>
            <a:normAutofit/>
          </a:bodyPr>
          <a:lstStyle/>
          <a:p>
            <a:pPr marL="36576" indent="0">
              <a:buNone/>
            </a:pPr>
            <a:r>
              <a:rPr lang="en-US" dirty="0">
                <a:solidFill>
                  <a:srgbClr val="FFC000"/>
                </a:solidFill>
              </a:rPr>
              <a:t>In section 201 of the Income-tax Act, with effect from the 1st day of September, 2019,––</a:t>
            </a:r>
          </a:p>
          <a:p>
            <a:pPr marL="36576" indent="0">
              <a:buNone/>
            </a:pPr>
            <a:r>
              <a:rPr lang="en-US" dirty="0">
                <a:solidFill>
                  <a:srgbClr val="FFC000"/>
                </a:solidFill>
              </a:rPr>
              <a:t>	(</a:t>
            </a:r>
            <a:r>
              <a:rPr lang="en-US" i="1" dirty="0">
                <a:solidFill>
                  <a:srgbClr val="FFC000"/>
                </a:solidFill>
              </a:rPr>
              <a:t>a</a:t>
            </a:r>
            <a:r>
              <a:rPr lang="en-US" dirty="0">
                <a:solidFill>
                  <a:srgbClr val="FFC000"/>
                </a:solidFill>
              </a:rPr>
              <a:t>) in sub-section (</a:t>
            </a:r>
            <a:r>
              <a:rPr lang="en-US" i="1" dirty="0">
                <a:solidFill>
                  <a:srgbClr val="FFC000"/>
                </a:solidFill>
              </a:rPr>
              <a:t>1</a:t>
            </a:r>
            <a:r>
              <a:rPr lang="en-US" dirty="0">
                <a:solidFill>
                  <a:srgbClr val="FFC000"/>
                </a:solidFill>
              </a:rPr>
              <a:t>), in the first proviso, for the word “resident” 	 	      wherever it occurs, the word “payee” shall be substituted;</a:t>
            </a:r>
          </a:p>
          <a:p>
            <a:pPr marL="36576" indent="0">
              <a:buNone/>
            </a:pPr>
            <a:r>
              <a:rPr lang="en-US" dirty="0">
                <a:solidFill>
                  <a:srgbClr val="FFC000"/>
                </a:solidFill>
              </a:rPr>
              <a:t>	(</a:t>
            </a:r>
            <a:r>
              <a:rPr lang="en-US" i="1" dirty="0">
                <a:solidFill>
                  <a:srgbClr val="FFC000"/>
                </a:solidFill>
              </a:rPr>
              <a:t>b</a:t>
            </a:r>
            <a:r>
              <a:rPr lang="en-US" dirty="0">
                <a:solidFill>
                  <a:srgbClr val="FFC000"/>
                </a:solidFill>
              </a:rPr>
              <a:t>) in sub-section (</a:t>
            </a:r>
            <a:r>
              <a:rPr lang="en-US" i="1" dirty="0">
                <a:solidFill>
                  <a:srgbClr val="FFC000"/>
                </a:solidFill>
              </a:rPr>
              <a:t>1A</a:t>
            </a:r>
            <a:r>
              <a:rPr lang="en-US" dirty="0">
                <a:solidFill>
                  <a:srgbClr val="FFC000"/>
                </a:solidFill>
              </a:rPr>
              <a:t>), in the proviso, for the word “resident” 	  	     wherever it occurs, the word “payee” shall be substituted;</a:t>
            </a:r>
          </a:p>
          <a:p>
            <a:pPr marL="36576" indent="0">
              <a:buNone/>
            </a:pPr>
            <a:r>
              <a:rPr lang="en-US" dirty="0">
                <a:solidFill>
                  <a:srgbClr val="FFC000"/>
                </a:solidFill>
              </a:rPr>
              <a:t>	(</a:t>
            </a:r>
            <a:r>
              <a:rPr lang="en-US" i="1" dirty="0">
                <a:solidFill>
                  <a:srgbClr val="FFC000"/>
                </a:solidFill>
              </a:rPr>
              <a:t>c</a:t>
            </a:r>
            <a:r>
              <a:rPr lang="en-US" dirty="0">
                <a:solidFill>
                  <a:srgbClr val="FFC000"/>
                </a:solidFill>
              </a:rPr>
              <a:t>) in sub-section (</a:t>
            </a:r>
            <a:r>
              <a:rPr lang="en-US" i="1" dirty="0">
                <a:solidFill>
                  <a:srgbClr val="FFC000"/>
                </a:solidFill>
              </a:rPr>
              <a:t>3</a:t>
            </a:r>
            <a:r>
              <a:rPr lang="en-US" dirty="0">
                <a:solidFill>
                  <a:srgbClr val="FFC000"/>
                </a:solidFill>
              </a:rPr>
              <a:t>), after the words “credit is given”, the words, 		     brackets and figures “or two years from the end of the financial 	     year in which the correction statement is delivered under the 		     proviso to sub-section (</a:t>
            </a:r>
            <a:r>
              <a:rPr lang="en-US" i="1" dirty="0">
                <a:solidFill>
                  <a:srgbClr val="FFC000"/>
                </a:solidFill>
              </a:rPr>
              <a:t>3</a:t>
            </a:r>
            <a:r>
              <a:rPr lang="en-US" dirty="0">
                <a:solidFill>
                  <a:srgbClr val="FFC000"/>
                </a:solidFill>
              </a:rPr>
              <a:t>) of section 200, whichever is later” 	 	     shall be inserted</a:t>
            </a:r>
          </a:p>
        </p:txBody>
      </p:sp>
    </p:spTree>
    <p:extLst>
      <p:ext uri="{BB962C8B-B14F-4D97-AF65-F5344CB8AC3E}">
        <p14:creationId xmlns:p14="http://schemas.microsoft.com/office/powerpoint/2010/main" xmlns="" val="3341678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8713"/>
          </a:xfrm>
        </p:spPr>
        <p:txBody>
          <a:bodyPr>
            <a:normAutofit fontScale="90000"/>
          </a:bodyPr>
          <a:lstStyle/>
          <a:p>
            <a:r>
              <a:rPr lang="en-US" dirty="0"/>
              <a:t>Amendment </a:t>
            </a:r>
            <a:r>
              <a:rPr lang="en-US" dirty="0" smtClean="0"/>
              <a:t>to </a:t>
            </a:r>
            <a:r>
              <a:rPr lang="en-US" dirty="0"/>
              <a:t>Section </a:t>
            </a:r>
            <a:r>
              <a:rPr lang="en-US" dirty="0" smtClean="0"/>
              <a:t>206A (Mainly floppy disks, CD Rom, Tapes </a:t>
            </a:r>
            <a:r>
              <a:rPr lang="en-US" dirty="0" err="1" smtClean="0"/>
              <a:t>etc</a:t>
            </a:r>
            <a:r>
              <a:rPr lang="en-US" dirty="0" smtClean="0"/>
              <a:t> removed)</a:t>
            </a:r>
            <a:endParaRPr lang="en-US" dirty="0"/>
          </a:p>
        </p:txBody>
      </p:sp>
      <p:sp>
        <p:nvSpPr>
          <p:cNvPr id="3" name="Content Placeholder 2"/>
          <p:cNvSpPr>
            <a:spLocks noGrp="1"/>
          </p:cNvSpPr>
          <p:nvPr>
            <p:ph idx="1"/>
          </p:nvPr>
        </p:nvSpPr>
        <p:spPr>
          <a:xfrm>
            <a:off x="0" y="1171575"/>
            <a:ext cx="12192000" cy="5686425"/>
          </a:xfrm>
        </p:spPr>
        <p:txBody>
          <a:bodyPr>
            <a:normAutofit fontScale="62500" lnSpcReduction="20000"/>
          </a:bodyPr>
          <a:lstStyle/>
          <a:p>
            <a:r>
              <a:rPr lang="en-US" dirty="0">
                <a:solidFill>
                  <a:srgbClr val="FFC000"/>
                </a:solidFill>
              </a:rPr>
              <a:t>For section 206A of the Income-tax Act, the following section shall be substituted with effect from the 1st day of September, 2019, namely:––</a:t>
            </a:r>
          </a:p>
          <a:p>
            <a:pPr marL="36576" indent="0">
              <a:buNone/>
            </a:pPr>
            <a:r>
              <a:rPr lang="en-US" dirty="0">
                <a:solidFill>
                  <a:srgbClr val="FFC000"/>
                </a:solidFill>
              </a:rPr>
              <a:t>	</a:t>
            </a:r>
          </a:p>
          <a:p>
            <a:pPr marL="36576" indent="0">
              <a:buNone/>
            </a:pPr>
            <a:r>
              <a:rPr lang="en-US" dirty="0">
                <a:solidFill>
                  <a:srgbClr val="FFC000"/>
                </a:solidFill>
              </a:rPr>
              <a:t>“206A.(</a:t>
            </a:r>
            <a:r>
              <a:rPr lang="en-US" i="1" dirty="0">
                <a:solidFill>
                  <a:srgbClr val="FFC000"/>
                </a:solidFill>
              </a:rPr>
              <a:t>1</a:t>
            </a:r>
            <a:r>
              <a:rPr lang="en-US" dirty="0">
                <a:solidFill>
                  <a:srgbClr val="FFC000"/>
                </a:solidFill>
              </a:rPr>
              <a:t>) Any banking company or co-operative society or public company referred to in the proviso to clause (</a:t>
            </a:r>
            <a:r>
              <a:rPr lang="en-US" i="1" dirty="0">
                <a:solidFill>
                  <a:srgbClr val="FFC000"/>
                </a:solidFill>
              </a:rPr>
              <a:t>i</a:t>
            </a:r>
            <a:r>
              <a:rPr lang="en-US" dirty="0">
                <a:solidFill>
                  <a:srgbClr val="FFC000"/>
                </a:solidFill>
              </a:rPr>
              <a:t>) of sub-section (</a:t>
            </a:r>
            <a:r>
              <a:rPr lang="en-US" i="1" dirty="0">
                <a:solidFill>
                  <a:srgbClr val="FFC000"/>
                </a:solidFill>
              </a:rPr>
              <a:t>3</a:t>
            </a:r>
            <a:r>
              <a:rPr lang="en-US" dirty="0">
                <a:solidFill>
                  <a:srgbClr val="FFC000"/>
                </a:solidFill>
              </a:rPr>
              <a:t>) of section 194A responsible for paying to a resident any income not exceeding forty thousand rupees, where the payer is a banking company or a co-operative society, and five thousand rupees in any other case by way of interest (other than interest on securities), shall prepare such statement in such form, containing such particulars, for such period, verified in such manner and within such time, as may be prescribed, and deliver or cause to be delivered the said statement to the prescribed income-tax authority or to the person </a:t>
            </a:r>
            <a:r>
              <a:rPr lang="en-US" dirty="0" err="1">
                <a:solidFill>
                  <a:srgbClr val="FFC000"/>
                </a:solidFill>
              </a:rPr>
              <a:t>authorised</a:t>
            </a:r>
            <a:r>
              <a:rPr lang="en-US" dirty="0">
                <a:solidFill>
                  <a:srgbClr val="FFC000"/>
                </a:solidFill>
              </a:rPr>
              <a:t> by such authority.</a:t>
            </a:r>
          </a:p>
          <a:p>
            <a:endParaRPr lang="en-US" dirty="0">
              <a:solidFill>
                <a:srgbClr val="FFC000"/>
              </a:solidFill>
            </a:endParaRPr>
          </a:p>
          <a:p>
            <a:pPr marL="36576" indent="0">
              <a:buNone/>
            </a:pPr>
            <a:r>
              <a:rPr lang="en-US" dirty="0">
                <a:solidFill>
                  <a:srgbClr val="FFC000"/>
                </a:solidFill>
              </a:rPr>
              <a:t>(</a:t>
            </a:r>
            <a:r>
              <a:rPr lang="en-US" i="1" dirty="0">
                <a:solidFill>
                  <a:srgbClr val="FFC000"/>
                </a:solidFill>
              </a:rPr>
              <a:t>2</a:t>
            </a:r>
            <a:r>
              <a:rPr lang="en-US" dirty="0">
                <a:solidFill>
                  <a:srgbClr val="FFC000"/>
                </a:solidFill>
              </a:rPr>
              <a:t>) The Board may require any person, other than a person mentioned in sub-section (</a:t>
            </a:r>
            <a:r>
              <a:rPr lang="en-US" i="1" dirty="0">
                <a:solidFill>
                  <a:srgbClr val="FFC000"/>
                </a:solidFill>
              </a:rPr>
              <a:t>1</a:t>
            </a:r>
            <a:r>
              <a:rPr lang="en-US" dirty="0">
                <a:solidFill>
                  <a:srgbClr val="FFC000"/>
                </a:solidFill>
              </a:rPr>
              <a:t>), responsible for paying to a resident any income liable for deduction of tax at source under Chapter XVII, to prepare such statement in such form, containing such particulars, for such period, verified in such manner and within such time, as may be prescribed, and deliver or cause to be delivered the said statement to the income-tax authority or the </a:t>
            </a:r>
            <a:r>
              <a:rPr lang="en-US" dirty="0" err="1">
                <a:solidFill>
                  <a:srgbClr val="FFC000"/>
                </a:solidFill>
              </a:rPr>
              <a:t>authorised</a:t>
            </a:r>
            <a:r>
              <a:rPr lang="en-US" dirty="0">
                <a:solidFill>
                  <a:srgbClr val="FFC000"/>
                </a:solidFill>
              </a:rPr>
              <a:t> person referred to in sub-section (</a:t>
            </a:r>
            <a:r>
              <a:rPr lang="en-US" i="1" dirty="0">
                <a:solidFill>
                  <a:srgbClr val="FFC000"/>
                </a:solidFill>
              </a:rPr>
              <a:t>1</a:t>
            </a:r>
            <a:r>
              <a:rPr lang="en-US" dirty="0">
                <a:solidFill>
                  <a:srgbClr val="FFC000"/>
                </a:solidFill>
              </a:rPr>
              <a:t>).</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3</a:t>
            </a:r>
            <a:r>
              <a:rPr lang="en-US" dirty="0">
                <a:solidFill>
                  <a:srgbClr val="FFC000"/>
                </a:solidFill>
              </a:rPr>
              <a:t>) The person responsible for paying to a resident any income referred to in sub-section (</a:t>
            </a:r>
            <a:r>
              <a:rPr lang="en-US" i="1" dirty="0">
                <a:solidFill>
                  <a:srgbClr val="FFC000"/>
                </a:solidFill>
              </a:rPr>
              <a:t>1</a:t>
            </a:r>
            <a:r>
              <a:rPr lang="en-US" dirty="0">
                <a:solidFill>
                  <a:srgbClr val="FFC000"/>
                </a:solidFill>
              </a:rPr>
              <a:t>) or sub-section (</a:t>
            </a:r>
            <a:r>
              <a:rPr lang="en-US" i="1" dirty="0">
                <a:solidFill>
                  <a:srgbClr val="FFC000"/>
                </a:solidFill>
              </a:rPr>
              <a:t>2</a:t>
            </a:r>
            <a:r>
              <a:rPr lang="en-US" dirty="0">
                <a:solidFill>
                  <a:srgbClr val="FFC000"/>
                </a:solidFill>
              </a:rPr>
              <a:t>) may also deliver to the income-tax authority referred to in sub-section (</a:t>
            </a:r>
            <a:r>
              <a:rPr lang="en-US" i="1" dirty="0">
                <a:solidFill>
                  <a:srgbClr val="FFC000"/>
                </a:solidFill>
              </a:rPr>
              <a:t>1</a:t>
            </a:r>
            <a:r>
              <a:rPr lang="en-US" dirty="0">
                <a:solidFill>
                  <a:srgbClr val="FFC000"/>
                </a:solidFill>
              </a:rPr>
              <a:t>), a correction statement for rectification of any mistake or to add, delete or update the information furnished in the statement delivered under the said sub-sections in such form and verified in such manner, as may be prescribed.”</a:t>
            </a:r>
          </a:p>
        </p:txBody>
      </p:sp>
    </p:spTree>
    <p:extLst>
      <p:ext uri="{BB962C8B-B14F-4D97-AF65-F5344CB8AC3E}">
        <p14:creationId xmlns:p14="http://schemas.microsoft.com/office/powerpoint/2010/main" xmlns="" val="1430490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234A</a:t>
            </a:r>
          </a:p>
        </p:txBody>
      </p:sp>
      <p:sp>
        <p:nvSpPr>
          <p:cNvPr id="3" name="Content Placeholder 2"/>
          <p:cNvSpPr>
            <a:spLocks noGrp="1"/>
          </p:cNvSpPr>
          <p:nvPr>
            <p:ph idx="1"/>
          </p:nvPr>
        </p:nvSpPr>
        <p:spPr>
          <a:xfrm>
            <a:off x="0" y="1543050"/>
            <a:ext cx="12192000" cy="5314949"/>
          </a:xfrm>
        </p:spPr>
        <p:txBody>
          <a:bodyPr/>
          <a:lstStyle/>
          <a:p>
            <a:pPr marL="36576" indent="0">
              <a:buNone/>
            </a:pPr>
            <a:r>
              <a:rPr lang="en-US" dirty="0">
                <a:solidFill>
                  <a:srgbClr val="FFC000"/>
                </a:solidFill>
              </a:rPr>
              <a:t>In section 234A of the Income-tax Act, in sub-section (</a:t>
            </a:r>
            <a:r>
              <a:rPr lang="en-US" i="1" dirty="0">
                <a:solidFill>
                  <a:srgbClr val="FFC000"/>
                </a:solidFill>
              </a:rPr>
              <a:t>1</a:t>
            </a:r>
            <a:r>
              <a:rPr lang="en-US" dirty="0">
                <a:solidFill>
                  <a:srgbClr val="FFC000"/>
                </a:solidFill>
              </a:rPr>
              <a:t>), in the long line, after clause (</a:t>
            </a:r>
            <a:r>
              <a:rPr lang="en-US" i="1" dirty="0">
                <a:solidFill>
                  <a:srgbClr val="FFC000"/>
                </a:solidFill>
              </a:rPr>
              <a:t>ii</a:t>
            </a:r>
            <a:r>
              <a:rPr lang="en-US" dirty="0">
                <a:solidFill>
                  <a:srgbClr val="FFC000"/>
                </a:solidFill>
              </a:rPr>
              <a:t>), the following clause shall be inserted and shall be deemed to have been inserted with effect from the 1st day of April, 2007,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err="1">
                <a:solidFill>
                  <a:srgbClr val="FFC000"/>
                </a:solidFill>
              </a:rPr>
              <a:t>iia</a:t>
            </a:r>
            <a:r>
              <a:rPr lang="en-US" dirty="0">
                <a:solidFill>
                  <a:srgbClr val="FFC000"/>
                </a:solidFill>
              </a:rPr>
              <a:t>) any relief of tax allowed under section 89;</a:t>
            </a:r>
          </a:p>
        </p:txBody>
      </p:sp>
    </p:spTree>
    <p:extLst>
      <p:ext uri="{BB962C8B-B14F-4D97-AF65-F5344CB8AC3E}">
        <p14:creationId xmlns:p14="http://schemas.microsoft.com/office/powerpoint/2010/main" xmlns="" val="4114635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234B</a:t>
            </a:r>
          </a:p>
        </p:txBody>
      </p:sp>
      <p:sp>
        <p:nvSpPr>
          <p:cNvPr id="3" name="Content Placeholder 2"/>
          <p:cNvSpPr>
            <a:spLocks noGrp="1"/>
          </p:cNvSpPr>
          <p:nvPr>
            <p:ph idx="1"/>
          </p:nvPr>
        </p:nvSpPr>
        <p:spPr>
          <a:xfrm>
            <a:off x="0" y="1600201"/>
            <a:ext cx="12192000" cy="5257799"/>
          </a:xfrm>
        </p:spPr>
        <p:txBody>
          <a:bodyPr/>
          <a:lstStyle/>
          <a:p>
            <a:pPr marL="36576" indent="0">
              <a:buNone/>
            </a:pPr>
            <a:r>
              <a:rPr lang="en-US" dirty="0">
                <a:solidFill>
                  <a:srgbClr val="FFC000"/>
                </a:solidFill>
              </a:rPr>
              <a:t>In section 234B of the Income-tax Act, in sub-section (</a:t>
            </a:r>
            <a:r>
              <a:rPr lang="en-US" i="1" dirty="0">
                <a:solidFill>
                  <a:srgbClr val="FFC000"/>
                </a:solidFill>
              </a:rPr>
              <a:t>1</a:t>
            </a:r>
            <a:r>
              <a:rPr lang="en-US" dirty="0">
                <a:solidFill>
                  <a:srgbClr val="FFC000"/>
                </a:solidFill>
              </a:rPr>
              <a:t>), in </a:t>
            </a:r>
            <a:r>
              <a:rPr lang="en-US" i="1" dirty="0">
                <a:solidFill>
                  <a:srgbClr val="FFC000"/>
                </a:solidFill>
              </a:rPr>
              <a:t>Explanation </a:t>
            </a:r>
            <a:r>
              <a:rPr lang="en-US" dirty="0">
                <a:solidFill>
                  <a:srgbClr val="FFC000"/>
                </a:solidFill>
              </a:rPr>
              <a:t>1, after clause (</a:t>
            </a:r>
            <a:r>
              <a:rPr lang="en-US" i="1" dirty="0">
                <a:solidFill>
                  <a:srgbClr val="FFC000"/>
                </a:solidFill>
              </a:rPr>
              <a:t>i</a:t>
            </a:r>
            <a:r>
              <a:rPr lang="en-US" dirty="0">
                <a:solidFill>
                  <a:srgbClr val="FFC000"/>
                </a:solidFill>
              </a:rPr>
              <a:t>), the following clause shall be inserted and shall be deemed to have been inserted with effect from the 1</a:t>
            </a:r>
            <a:r>
              <a:rPr lang="en-US" baseline="30000" dirty="0">
                <a:solidFill>
                  <a:srgbClr val="FFC000"/>
                </a:solidFill>
              </a:rPr>
              <a:t>st</a:t>
            </a:r>
            <a:r>
              <a:rPr lang="en-US" dirty="0">
                <a:solidFill>
                  <a:srgbClr val="FFC000"/>
                </a:solidFill>
              </a:rPr>
              <a:t> day of April, 2007,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err="1">
                <a:solidFill>
                  <a:srgbClr val="FFC000"/>
                </a:solidFill>
              </a:rPr>
              <a:t>ia</a:t>
            </a:r>
            <a:r>
              <a:rPr lang="en-US" dirty="0">
                <a:solidFill>
                  <a:srgbClr val="FFC000"/>
                </a:solidFill>
              </a:rPr>
              <a:t>) any relief of tax allowed under section 89;”</a:t>
            </a:r>
          </a:p>
        </p:txBody>
      </p:sp>
    </p:spTree>
    <p:extLst>
      <p:ext uri="{BB962C8B-B14F-4D97-AF65-F5344CB8AC3E}">
        <p14:creationId xmlns:p14="http://schemas.microsoft.com/office/powerpoint/2010/main" xmlns="" val="4268848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234C</a:t>
            </a:r>
          </a:p>
        </p:txBody>
      </p:sp>
      <p:sp>
        <p:nvSpPr>
          <p:cNvPr id="3" name="Content Placeholder 2"/>
          <p:cNvSpPr>
            <a:spLocks noGrp="1"/>
          </p:cNvSpPr>
          <p:nvPr>
            <p:ph idx="1"/>
          </p:nvPr>
        </p:nvSpPr>
        <p:spPr>
          <a:xfrm>
            <a:off x="0" y="1600201"/>
            <a:ext cx="12192000" cy="5257799"/>
          </a:xfrm>
        </p:spPr>
        <p:txBody>
          <a:bodyPr/>
          <a:lstStyle/>
          <a:p>
            <a:pPr marL="36576" indent="0">
              <a:buNone/>
            </a:pPr>
            <a:endParaRPr lang="en-US" dirty="0" smtClean="0"/>
          </a:p>
          <a:p>
            <a:pPr marL="36576" indent="0">
              <a:buNone/>
            </a:pPr>
            <a:r>
              <a:rPr lang="en-US" dirty="0" smtClean="0">
                <a:solidFill>
                  <a:srgbClr val="FFC000"/>
                </a:solidFill>
              </a:rPr>
              <a:t>In </a:t>
            </a:r>
            <a:r>
              <a:rPr lang="en-US" dirty="0">
                <a:solidFill>
                  <a:srgbClr val="FFC000"/>
                </a:solidFill>
              </a:rPr>
              <a:t>section 234C of the Income-tax Act, in sub-section (</a:t>
            </a:r>
            <a:r>
              <a:rPr lang="en-US" i="1" dirty="0">
                <a:solidFill>
                  <a:srgbClr val="FFC000"/>
                </a:solidFill>
              </a:rPr>
              <a:t>1</a:t>
            </a:r>
            <a:r>
              <a:rPr lang="en-US" dirty="0">
                <a:solidFill>
                  <a:srgbClr val="FFC000"/>
                </a:solidFill>
              </a:rPr>
              <a:t>), in the </a:t>
            </a:r>
            <a:r>
              <a:rPr lang="en-US" i="1" dirty="0">
                <a:solidFill>
                  <a:srgbClr val="FFC000"/>
                </a:solidFill>
              </a:rPr>
              <a:t>Explanation</a:t>
            </a:r>
            <a:r>
              <a:rPr lang="en-US" dirty="0">
                <a:solidFill>
                  <a:srgbClr val="FFC000"/>
                </a:solidFill>
              </a:rPr>
              <a:t>, after clause (</a:t>
            </a:r>
            <a:r>
              <a:rPr lang="en-US" i="1" dirty="0">
                <a:solidFill>
                  <a:srgbClr val="FFC000"/>
                </a:solidFill>
              </a:rPr>
              <a:t>i</a:t>
            </a:r>
            <a:r>
              <a:rPr lang="en-US" dirty="0">
                <a:solidFill>
                  <a:srgbClr val="FFC000"/>
                </a:solidFill>
              </a:rPr>
              <a:t>), the following clause shall be inserted and shall be deemed to have been inserted with effect from the 1</a:t>
            </a:r>
            <a:r>
              <a:rPr lang="en-US" baseline="30000" dirty="0">
                <a:solidFill>
                  <a:srgbClr val="FFC000"/>
                </a:solidFill>
              </a:rPr>
              <a:t>st</a:t>
            </a:r>
            <a:r>
              <a:rPr lang="en-US" dirty="0">
                <a:solidFill>
                  <a:srgbClr val="FFC000"/>
                </a:solidFill>
              </a:rPr>
              <a:t> day of April, 2007,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err="1">
                <a:solidFill>
                  <a:srgbClr val="FFC000"/>
                </a:solidFill>
              </a:rPr>
              <a:t>ia</a:t>
            </a:r>
            <a:r>
              <a:rPr lang="en-US" dirty="0">
                <a:solidFill>
                  <a:srgbClr val="FFC000"/>
                </a:solidFill>
              </a:rPr>
              <a:t>) any relief of tax allowed under section 89;”</a:t>
            </a:r>
          </a:p>
        </p:txBody>
      </p:sp>
    </p:spTree>
    <p:extLst>
      <p:ext uri="{BB962C8B-B14F-4D97-AF65-F5344CB8AC3E}">
        <p14:creationId xmlns:p14="http://schemas.microsoft.com/office/powerpoint/2010/main" xmlns="" val="3405669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239</a:t>
            </a:r>
          </a:p>
        </p:txBody>
      </p:sp>
      <p:sp>
        <p:nvSpPr>
          <p:cNvPr id="3" name="Content Placeholder 2"/>
          <p:cNvSpPr>
            <a:spLocks noGrp="1"/>
          </p:cNvSpPr>
          <p:nvPr>
            <p:ph idx="1"/>
          </p:nvPr>
        </p:nvSpPr>
        <p:spPr>
          <a:xfrm>
            <a:off x="0" y="1571625"/>
            <a:ext cx="12192000" cy="5286375"/>
          </a:xfrm>
        </p:spPr>
        <p:txBody>
          <a:bodyPr/>
          <a:lstStyle/>
          <a:p>
            <a:pPr marL="36576" indent="0">
              <a:buNone/>
            </a:pPr>
            <a:r>
              <a:rPr lang="en-US" dirty="0">
                <a:solidFill>
                  <a:srgbClr val="FFC000"/>
                </a:solidFill>
              </a:rPr>
              <a:t>In section 239 of the Income-tax Act, with effect from the 1st day of September, 2019,––</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a</a:t>
            </a:r>
            <a:r>
              <a:rPr lang="en-US" dirty="0">
                <a:solidFill>
                  <a:srgbClr val="FFC000"/>
                </a:solidFill>
              </a:rPr>
              <a:t>) in sub-section (</a:t>
            </a:r>
            <a:r>
              <a:rPr lang="en-US" i="1" dirty="0">
                <a:solidFill>
                  <a:srgbClr val="FFC000"/>
                </a:solidFill>
              </a:rPr>
              <a:t>1</a:t>
            </a:r>
            <a:r>
              <a:rPr lang="en-US" dirty="0">
                <a:solidFill>
                  <a:srgbClr val="FFC000"/>
                </a:solidFill>
              </a:rPr>
              <a:t>), for the words “in the prescribed form and verified in the prescribed manner”, the words and figures “</a:t>
            </a:r>
            <a:r>
              <a:rPr lang="en-US" dirty="0"/>
              <a:t>by furnishing return in accordance with the provisions of section 139</a:t>
            </a:r>
            <a:r>
              <a:rPr lang="en-US" dirty="0">
                <a:solidFill>
                  <a:srgbClr val="FFC000"/>
                </a:solidFill>
              </a:rPr>
              <a:t>” shall be substituted;</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sub-section (</a:t>
            </a:r>
            <a:r>
              <a:rPr lang="en-US" i="1" dirty="0">
                <a:solidFill>
                  <a:srgbClr val="FFC000"/>
                </a:solidFill>
              </a:rPr>
              <a:t>2</a:t>
            </a:r>
            <a:r>
              <a:rPr lang="en-US" dirty="0">
                <a:solidFill>
                  <a:srgbClr val="FFC000"/>
                </a:solidFill>
              </a:rPr>
              <a:t>) shall be </a:t>
            </a:r>
            <a:r>
              <a:rPr lang="en-US" dirty="0" smtClean="0">
                <a:solidFill>
                  <a:srgbClr val="FFC000"/>
                </a:solidFill>
              </a:rPr>
              <a:t>omitted</a:t>
            </a:r>
            <a:r>
              <a:rPr lang="en-US" dirty="0"/>
              <a:t> </a:t>
            </a:r>
            <a:r>
              <a:rPr lang="en-US" dirty="0" smtClean="0"/>
              <a:t>(Time Limit)</a:t>
            </a:r>
            <a:endParaRPr lang="en-US" dirty="0"/>
          </a:p>
        </p:txBody>
      </p:sp>
    </p:spTree>
    <p:extLst>
      <p:ext uri="{BB962C8B-B14F-4D97-AF65-F5344CB8AC3E}">
        <p14:creationId xmlns:p14="http://schemas.microsoft.com/office/powerpoint/2010/main" xmlns="" val="3973302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269SS</a:t>
            </a:r>
          </a:p>
        </p:txBody>
      </p:sp>
      <p:sp>
        <p:nvSpPr>
          <p:cNvPr id="3" name="Content Placeholder 2"/>
          <p:cNvSpPr>
            <a:spLocks noGrp="1"/>
          </p:cNvSpPr>
          <p:nvPr>
            <p:ph idx="1"/>
          </p:nvPr>
        </p:nvSpPr>
        <p:spPr>
          <a:xfrm>
            <a:off x="0" y="1471614"/>
            <a:ext cx="12192000" cy="5386386"/>
          </a:xfrm>
        </p:spPr>
        <p:txBody>
          <a:bodyPr/>
          <a:lstStyle/>
          <a:p>
            <a:pPr marL="36576" indent="0">
              <a:buNone/>
            </a:pPr>
            <a:endParaRPr lang="en-US" dirty="0" smtClean="0"/>
          </a:p>
          <a:p>
            <a:pPr marL="36576" indent="0">
              <a:buNone/>
            </a:pPr>
            <a:r>
              <a:rPr lang="en-US" dirty="0" smtClean="0">
                <a:solidFill>
                  <a:srgbClr val="FFC000"/>
                </a:solidFill>
              </a:rPr>
              <a:t>In </a:t>
            </a:r>
            <a:r>
              <a:rPr lang="en-US" dirty="0">
                <a:solidFill>
                  <a:srgbClr val="FFC000"/>
                </a:solidFill>
              </a:rPr>
              <a:t>section 269SS of the Income-tax Act, in the opening portion, for the words “bank account”, the words “bank account or through such other electronic mode as may be prescribed” shall be substituted with effect from the 1st day of September, 2019.</a:t>
            </a:r>
          </a:p>
        </p:txBody>
      </p:sp>
    </p:spTree>
    <p:extLst>
      <p:ext uri="{BB962C8B-B14F-4D97-AF65-F5344CB8AC3E}">
        <p14:creationId xmlns:p14="http://schemas.microsoft.com/office/powerpoint/2010/main" xmlns="" val="11908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269ST</a:t>
            </a:r>
          </a:p>
        </p:txBody>
      </p:sp>
      <p:sp>
        <p:nvSpPr>
          <p:cNvPr id="3" name="Content Placeholder 2"/>
          <p:cNvSpPr>
            <a:spLocks noGrp="1"/>
          </p:cNvSpPr>
          <p:nvPr>
            <p:ph idx="1"/>
          </p:nvPr>
        </p:nvSpPr>
        <p:spPr>
          <a:xfrm>
            <a:off x="0" y="1557338"/>
            <a:ext cx="12192000" cy="5300661"/>
          </a:xfrm>
        </p:spPr>
        <p:txBody>
          <a:bodyPr/>
          <a:lstStyle/>
          <a:p>
            <a:pPr marL="36576" indent="0">
              <a:buNone/>
            </a:pPr>
            <a:endParaRPr lang="en-US" dirty="0" smtClean="0"/>
          </a:p>
          <a:p>
            <a:pPr marL="36576" indent="0">
              <a:buNone/>
            </a:pPr>
            <a:r>
              <a:rPr lang="en-US" dirty="0" smtClean="0">
                <a:solidFill>
                  <a:srgbClr val="FFC000"/>
                </a:solidFill>
              </a:rPr>
              <a:t>In </a:t>
            </a:r>
            <a:r>
              <a:rPr lang="en-US" dirty="0">
                <a:solidFill>
                  <a:srgbClr val="FFC000"/>
                </a:solidFill>
              </a:rPr>
              <a:t>section 269ST of the Income-tax Act, in the long line, for the words “bank account”, the words “bank account or through such other electronic mode as may be prescribed” shall be substituted with effect from the 1st day of September, 2019.</a:t>
            </a:r>
          </a:p>
        </p:txBody>
      </p:sp>
    </p:spTree>
    <p:extLst>
      <p:ext uri="{BB962C8B-B14F-4D97-AF65-F5344CB8AC3E}">
        <p14:creationId xmlns:p14="http://schemas.microsoft.com/office/powerpoint/2010/main" xmlns="" val="1472406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269T</a:t>
            </a:r>
          </a:p>
        </p:txBody>
      </p:sp>
      <p:sp>
        <p:nvSpPr>
          <p:cNvPr id="3" name="Content Placeholder 2"/>
          <p:cNvSpPr>
            <a:spLocks noGrp="1"/>
          </p:cNvSpPr>
          <p:nvPr>
            <p:ph idx="1"/>
          </p:nvPr>
        </p:nvSpPr>
        <p:spPr>
          <a:xfrm>
            <a:off x="0" y="1600201"/>
            <a:ext cx="12192000" cy="5257799"/>
          </a:xfrm>
        </p:spPr>
        <p:txBody>
          <a:bodyPr/>
          <a:lstStyle/>
          <a:p>
            <a:pPr marL="36576" indent="0">
              <a:buNone/>
            </a:pPr>
            <a:endParaRPr lang="en-US" dirty="0" smtClean="0"/>
          </a:p>
          <a:p>
            <a:pPr marL="36576" indent="0">
              <a:buNone/>
            </a:pPr>
            <a:r>
              <a:rPr lang="en-US" dirty="0" smtClean="0">
                <a:solidFill>
                  <a:srgbClr val="FFC000"/>
                </a:solidFill>
              </a:rPr>
              <a:t>In </a:t>
            </a:r>
            <a:r>
              <a:rPr lang="en-US" dirty="0">
                <a:solidFill>
                  <a:srgbClr val="FFC000"/>
                </a:solidFill>
              </a:rPr>
              <a:t>section 269T of the Income-tax Act, in the opening portion, for the words “bank account”, the words “bank account or through such other electronic mode as may be prescribed” shall be substituted with effect from the 1st day of September, 2019.</a:t>
            </a:r>
          </a:p>
        </p:txBody>
      </p:sp>
    </p:spTree>
    <p:extLst>
      <p:ext uri="{BB962C8B-B14F-4D97-AF65-F5344CB8AC3E}">
        <p14:creationId xmlns:p14="http://schemas.microsoft.com/office/powerpoint/2010/main" xmlns="" val="4014976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fontScale="90000"/>
          </a:bodyPr>
          <a:lstStyle/>
          <a:p>
            <a:r>
              <a:rPr lang="en-US" dirty="0"/>
              <a:t>Amendment </a:t>
            </a:r>
            <a:r>
              <a:rPr lang="en-US" dirty="0" smtClean="0"/>
              <a:t>to </a:t>
            </a:r>
            <a:r>
              <a:rPr lang="en-US" dirty="0"/>
              <a:t>Section </a:t>
            </a:r>
            <a:r>
              <a:rPr lang="en-US" dirty="0" smtClean="0"/>
              <a:t>270A (Penalty for under reporting and misreporting</a:t>
            </a:r>
            <a:endParaRPr lang="en-US" dirty="0"/>
          </a:p>
        </p:txBody>
      </p:sp>
      <p:sp>
        <p:nvSpPr>
          <p:cNvPr id="3" name="Content Placeholder 2"/>
          <p:cNvSpPr>
            <a:spLocks noGrp="1"/>
          </p:cNvSpPr>
          <p:nvPr>
            <p:ph idx="1"/>
          </p:nvPr>
        </p:nvSpPr>
        <p:spPr>
          <a:xfrm>
            <a:off x="0" y="1528763"/>
            <a:ext cx="12192000" cy="5329237"/>
          </a:xfrm>
        </p:spPr>
        <p:txBody>
          <a:bodyPr>
            <a:normAutofit fontScale="70000" lnSpcReduction="20000"/>
          </a:bodyPr>
          <a:lstStyle/>
          <a:p>
            <a:r>
              <a:rPr lang="en-US" dirty="0">
                <a:solidFill>
                  <a:srgbClr val="FFC000"/>
                </a:solidFill>
              </a:rPr>
              <a:t>In section 270A of the Income-tax Act,––</a:t>
            </a:r>
          </a:p>
          <a:p>
            <a:pPr marL="36576" indent="0">
              <a:buNone/>
            </a:pPr>
            <a:endParaRPr lang="en-US" dirty="0">
              <a:solidFill>
                <a:srgbClr val="FFC000"/>
              </a:solidFill>
            </a:endParaRPr>
          </a:p>
          <a:p>
            <a:pPr marL="36576" indent="0">
              <a:buNone/>
            </a:pPr>
            <a:r>
              <a:rPr lang="en-US" dirty="0">
                <a:solidFill>
                  <a:srgbClr val="FFC000"/>
                </a:solidFill>
              </a:rPr>
              <a:t>(A)	for the words “no return of income has been furnished” at both the places where they occur, 	the words and figures “no return of income has been furnished or where return has been 	furnished for the first time under section 148” shall be substituted and shall be deemed to 	have been substituted with effect from the 1st day of April, 2017;</a:t>
            </a:r>
          </a:p>
          <a:p>
            <a:pPr marL="36576" indent="0">
              <a:buNone/>
            </a:pPr>
            <a:endParaRPr lang="en-US" dirty="0">
              <a:solidFill>
                <a:srgbClr val="FFC000"/>
              </a:solidFill>
            </a:endParaRPr>
          </a:p>
          <a:p>
            <a:pPr marL="36576" indent="0">
              <a:buNone/>
            </a:pPr>
            <a:r>
              <a:rPr lang="en-US" i="1" dirty="0">
                <a:solidFill>
                  <a:srgbClr val="FFC000"/>
                </a:solidFill>
              </a:rPr>
              <a:t>(B</a:t>
            </a:r>
            <a:r>
              <a:rPr lang="en-US" dirty="0">
                <a:solidFill>
                  <a:srgbClr val="FFC000"/>
                </a:solidFill>
              </a:rPr>
              <a:t>)   	In sub-section (</a:t>
            </a:r>
            <a:r>
              <a:rPr lang="en-US" i="1" dirty="0">
                <a:solidFill>
                  <a:srgbClr val="FFC000"/>
                </a:solidFill>
              </a:rPr>
              <a:t>2</a:t>
            </a:r>
            <a:r>
              <a:rPr lang="en-US" dirty="0">
                <a:solidFill>
                  <a:srgbClr val="FFC000"/>
                </a:solidFill>
              </a:rPr>
              <a:t>), in clause (</a:t>
            </a:r>
            <a:r>
              <a:rPr lang="en-US" i="1" dirty="0">
                <a:solidFill>
                  <a:srgbClr val="FFC000"/>
                </a:solidFill>
              </a:rPr>
              <a:t>e</a:t>
            </a:r>
            <a:r>
              <a:rPr lang="en-US" dirty="0">
                <a:solidFill>
                  <a:srgbClr val="FFC000"/>
                </a:solidFill>
              </a:rPr>
              <a:t>), for the words “no return of income has been filed”, the words</a:t>
            </a:r>
          </a:p>
          <a:p>
            <a:pPr marL="36576" indent="0">
              <a:buNone/>
            </a:pPr>
            <a:r>
              <a:rPr lang="en-US" dirty="0">
                <a:solidFill>
                  <a:srgbClr val="FFC000"/>
                </a:solidFill>
              </a:rPr>
              <a:t>      	and figures “no return of income has been furnished or where return has been furnished for 	the first time under section 148” shall be substituted and shall be deemed to have been 	substituted with effect from the 1st day of April, 2017;</a:t>
            </a:r>
          </a:p>
          <a:p>
            <a:endParaRPr lang="en-US" dirty="0">
              <a:solidFill>
                <a:srgbClr val="FFC000"/>
              </a:solidFill>
            </a:endParaRPr>
          </a:p>
          <a:p>
            <a:pPr marL="36576" indent="0">
              <a:buNone/>
            </a:pPr>
            <a:r>
              <a:rPr lang="en-US" dirty="0">
                <a:solidFill>
                  <a:srgbClr val="FFC000"/>
                </a:solidFill>
              </a:rPr>
              <a:t>(</a:t>
            </a:r>
            <a:r>
              <a:rPr lang="en-US" i="1" dirty="0">
                <a:solidFill>
                  <a:srgbClr val="FFC000"/>
                </a:solidFill>
              </a:rPr>
              <a:t>C</a:t>
            </a:r>
            <a:r>
              <a:rPr lang="en-US" dirty="0">
                <a:solidFill>
                  <a:srgbClr val="FFC000"/>
                </a:solidFill>
              </a:rPr>
              <a:t>) 	in sub-section (</a:t>
            </a:r>
            <a:r>
              <a:rPr lang="en-US" i="1" dirty="0">
                <a:solidFill>
                  <a:srgbClr val="FFC000"/>
                </a:solidFill>
              </a:rPr>
              <a:t>3</a:t>
            </a:r>
            <a:r>
              <a:rPr lang="en-US" dirty="0">
                <a:solidFill>
                  <a:srgbClr val="FFC000"/>
                </a:solidFill>
              </a:rPr>
              <a:t>), in clause (</a:t>
            </a:r>
            <a:r>
              <a:rPr lang="en-US" i="1" dirty="0">
                <a:solidFill>
                  <a:srgbClr val="FFC000"/>
                </a:solidFill>
              </a:rPr>
              <a:t>i</a:t>
            </a:r>
            <a:r>
              <a:rPr lang="en-US" dirty="0">
                <a:solidFill>
                  <a:srgbClr val="FFC000"/>
                </a:solidFill>
              </a:rPr>
              <a:t>), in sub-clause (</a:t>
            </a:r>
            <a:r>
              <a:rPr lang="en-US" i="1" dirty="0">
                <a:solidFill>
                  <a:srgbClr val="FFC000"/>
                </a:solidFill>
              </a:rPr>
              <a:t>b</a:t>
            </a:r>
            <a:r>
              <a:rPr lang="en-US" dirty="0">
                <a:solidFill>
                  <a:srgbClr val="FFC000"/>
                </a:solidFill>
              </a:rPr>
              <a:t>), for the words “no return has been furnished”, 	the words and figures “no return of income has been furnished or where return has been 	furnished for the first time under section 148” shall be substituted and shall be deemed to 	have been substituted with effect from the 1st day of April, 2017</a:t>
            </a:r>
          </a:p>
        </p:txBody>
      </p:sp>
    </p:spTree>
    <p:extLst>
      <p:ext uri="{BB962C8B-B14F-4D97-AF65-F5344CB8AC3E}">
        <p14:creationId xmlns:p14="http://schemas.microsoft.com/office/powerpoint/2010/main" xmlns="" val="226732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1" y="955343"/>
            <a:ext cx="12064621" cy="5401479"/>
          </a:xfrm>
          <a:prstGeom prst="rect">
            <a:avLst/>
          </a:prstGeom>
        </p:spPr>
        <p:txBody>
          <a:bodyPr wrap="square">
            <a:spAutoFit/>
          </a:bodyPr>
          <a:lstStyle/>
          <a:p>
            <a:pPr marL="36576" indent="0">
              <a:buNone/>
            </a:pPr>
            <a:r>
              <a:rPr lang="en-US" sz="2300" dirty="0">
                <a:solidFill>
                  <a:srgbClr val="FFC000"/>
                </a:solidFill>
              </a:rPr>
              <a:t>• Mandatory filing of Income Tax returns for persons entering into certain specified transactions.</a:t>
            </a:r>
          </a:p>
          <a:p>
            <a:pPr marL="36576" indent="0">
              <a:buNone/>
            </a:pPr>
            <a:endParaRPr lang="en-US" sz="2300" dirty="0">
              <a:solidFill>
                <a:srgbClr val="FFC000"/>
              </a:solidFill>
            </a:endParaRPr>
          </a:p>
          <a:p>
            <a:pPr marL="36576" indent="0">
              <a:buNone/>
            </a:pPr>
            <a:r>
              <a:rPr lang="en-US" sz="2300" dirty="0">
                <a:solidFill>
                  <a:srgbClr val="FFC000"/>
                </a:solidFill>
              </a:rPr>
              <a:t>• </a:t>
            </a:r>
            <a:r>
              <a:rPr lang="en-US" sz="2300" dirty="0" err="1">
                <a:solidFill>
                  <a:srgbClr val="FFC000"/>
                </a:solidFill>
              </a:rPr>
              <a:t>Aadhaar</a:t>
            </a:r>
            <a:r>
              <a:rPr lang="en-US" sz="2300" dirty="0">
                <a:solidFill>
                  <a:srgbClr val="FFC000"/>
                </a:solidFill>
              </a:rPr>
              <a:t> and PAN to be made interchangeable in specified circumstances.</a:t>
            </a:r>
          </a:p>
          <a:p>
            <a:pPr marL="36576" indent="0">
              <a:buNone/>
            </a:pPr>
            <a:endParaRPr lang="en-US" sz="2300" dirty="0">
              <a:solidFill>
                <a:srgbClr val="FFC000"/>
              </a:solidFill>
            </a:endParaRPr>
          </a:p>
          <a:p>
            <a:pPr marL="36576" indent="0">
              <a:buNone/>
            </a:pPr>
            <a:r>
              <a:rPr lang="en-US" sz="2300" dirty="0">
                <a:solidFill>
                  <a:srgbClr val="FFC000"/>
                </a:solidFill>
              </a:rPr>
              <a:t>• A scheme of faceless electronic assessment involving no human interface to be launched in a phased manner.</a:t>
            </a:r>
          </a:p>
          <a:p>
            <a:pPr marL="36576" indent="0">
              <a:buNone/>
            </a:pPr>
            <a:endParaRPr lang="en-US" sz="2300" dirty="0">
              <a:solidFill>
                <a:srgbClr val="FFC000"/>
              </a:solidFill>
            </a:endParaRPr>
          </a:p>
          <a:p>
            <a:pPr marL="36576" indent="0">
              <a:buNone/>
            </a:pPr>
            <a:r>
              <a:rPr lang="en-US" sz="2300" dirty="0">
                <a:solidFill>
                  <a:srgbClr val="FFC000"/>
                </a:solidFill>
              </a:rPr>
              <a:t>• Business establishments with annual turnover of more than </a:t>
            </a:r>
            <a:r>
              <a:rPr lang="en-US" sz="2300" dirty="0" err="1">
                <a:solidFill>
                  <a:srgbClr val="FFC000"/>
                </a:solidFill>
              </a:rPr>
              <a:t>Rs</a:t>
            </a:r>
            <a:r>
              <a:rPr lang="en-US" sz="2300" dirty="0">
                <a:solidFill>
                  <a:srgbClr val="FFC000"/>
                </a:solidFill>
              </a:rPr>
              <a:t> 50 </a:t>
            </a:r>
            <a:r>
              <a:rPr lang="en-US" sz="2300" dirty="0" err="1">
                <a:solidFill>
                  <a:srgbClr val="FFC000"/>
                </a:solidFill>
              </a:rPr>
              <a:t>crores</a:t>
            </a:r>
            <a:r>
              <a:rPr lang="en-US" sz="2300" dirty="0">
                <a:solidFill>
                  <a:srgbClr val="FFC000"/>
                </a:solidFill>
              </a:rPr>
              <a:t> shall offer digital modes of payment; no bank charges to be imposed on customers or merchants for the same.</a:t>
            </a:r>
          </a:p>
          <a:p>
            <a:pPr marL="36576" indent="0">
              <a:buNone/>
            </a:pPr>
            <a:endParaRPr lang="en-US" sz="2300" dirty="0">
              <a:solidFill>
                <a:srgbClr val="FFC000"/>
              </a:solidFill>
            </a:endParaRPr>
          </a:p>
          <a:p>
            <a:pPr marL="36576" indent="0">
              <a:buNone/>
            </a:pPr>
            <a:r>
              <a:rPr lang="en-US" sz="2300" dirty="0">
                <a:solidFill>
                  <a:srgbClr val="FFC000"/>
                </a:solidFill>
              </a:rPr>
              <a:t>• Provision for not treating a </a:t>
            </a:r>
            <a:r>
              <a:rPr lang="en-US" sz="2300" dirty="0" err="1">
                <a:solidFill>
                  <a:srgbClr val="FFC000"/>
                </a:solidFill>
              </a:rPr>
              <a:t>deductor</a:t>
            </a:r>
            <a:r>
              <a:rPr lang="en-US" sz="2300" dirty="0">
                <a:solidFill>
                  <a:srgbClr val="FFC000"/>
                </a:solidFill>
              </a:rPr>
              <a:t> as an </a:t>
            </a:r>
            <a:r>
              <a:rPr lang="en-US" sz="2300" dirty="0" err="1">
                <a:solidFill>
                  <a:srgbClr val="FFC000"/>
                </a:solidFill>
              </a:rPr>
              <a:t>assessee</a:t>
            </a:r>
            <a:r>
              <a:rPr lang="en-US" sz="2300" dirty="0">
                <a:solidFill>
                  <a:srgbClr val="FFC000"/>
                </a:solidFill>
              </a:rPr>
              <a:t> in default for non-deduction / payment of TDS on satisfaction of certain conditions, now extended with respect to payments made to non-residents.</a:t>
            </a:r>
          </a:p>
        </p:txBody>
      </p:sp>
      <p:sp>
        <p:nvSpPr>
          <p:cNvPr id="3" name="Title 1"/>
          <p:cNvSpPr txBox="1">
            <a:spLocks/>
          </p:cNvSpPr>
          <p:nvPr/>
        </p:nvSpPr>
        <p:spPr>
          <a:xfrm>
            <a:off x="232011" y="-1"/>
            <a:ext cx="9956800" cy="955343"/>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b="1" i="1" u="sng" dirty="0"/>
              <a:t>BUDGET HIGHLIGHTS - DIRECT TAXES</a:t>
            </a:r>
          </a:p>
        </p:txBody>
      </p:sp>
    </p:spTree>
    <p:extLst>
      <p:ext uri="{BB962C8B-B14F-4D97-AF65-F5344CB8AC3E}">
        <p14:creationId xmlns:p14="http://schemas.microsoft.com/office/powerpoint/2010/main" xmlns="" val="2275296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272B</a:t>
            </a:r>
          </a:p>
        </p:txBody>
      </p:sp>
      <p:sp>
        <p:nvSpPr>
          <p:cNvPr id="3" name="Content Placeholder 2"/>
          <p:cNvSpPr>
            <a:spLocks noGrp="1"/>
          </p:cNvSpPr>
          <p:nvPr>
            <p:ph idx="1"/>
          </p:nvPr>
        </p:nvSpPr>
        <p:spPr>
          <a:xfrm>
            <a:off x="0" y="1171575"/>
            <a:ext cx="12192000" cy="5686425"/>
          </a:xfrm>
        </p:spPr>
        <p:txBody>
          <a:bodyPr>
            <a:normAutofit fontScale="77500" lnSpcReduction="20000"/>
          </a:bodyPr>
          <a:lstStyle/>
          <a:p>
            <a:pPr marL="36576" indent="0">
              <a:buNone/>
            </a:pPr>
            <a:r>
              <a:rPr lang="en-US" dirty="0">
                <a:solidFill>
                  <a:srgbClr val="FFC000"/>
                </a:solidFill>
              </a:rPr>
              <a:t>In section 272B of the Income-tax Act, with effect from the 1st day of September, 2019,––</a:t>
            </a:r>
          </a:p>
          <a:p>
            <a:pPr marL="36576" indent="0">
              <a:buNone/>
            </a:pPr>
            <a:r>
              <a:rPr lang="en-US" dirty="0">
                <a:solidFill>
                  <a:srgbClr val="FFC000"/>
                </a:solidFill>
              </a:rPr>
              <a:t>(</a:t>
            </a:r>
            <a:r>
              <a:rPr lang="en-US" i="1" dirty="0">
                <a:solidFill>
                  <a:srgbClr val="FFC000"/>
                </a:solidFill>
              </a:rPr>
              <a:t>a</a:t>
            </a:r>
            <a:r>
              <a:rPr lang="en-US" dirty="0">
                <a:solidFill>
                  <a:srgbClr val="FFC000"/>
                </a:solidFill>
              </a:rPr>
              <a:t>) in sub-section (</a:t>
            </a:r>
            <a:r>
              <a:rPr lang="en-US" i="1" dirty="0">
                <a:solidFill>
                  <a:srgbClr val="FFC000"/>
                </a:solidFill>
              </a:rPr>
              <a:t>2</a:t>
            </a:r>
            <a:r>
              <a:rPr lang="en-US" dirty="0">
                <a:solidFill>
                  <a:srgbClr val="FFC000"/>
                </a:solidFill>
              </a:rPr>
              <a:t>),––</a:t>
            </a:r>
          </a:p>
          <a:p>
            <a:endParaRPr lang="en-US" dirty="0">
              <a:solidFill>
                <a:srgbClr val="FFC000"/>
              </a:solidFill>
            </a:endParaRPr>
          </a:p>
          <a:p>
            <a:pPr marL="36576" indent="0">
              <a:buNone/>
            </a:pPr>
            <a:r>
              <a:rPr lang="en-US" dirty="0">
                <a:solidFill>
                  <a:srgbClr val="FFC000"/>
                </a:solidFill>
              </a:rPr>
              <a:t>	(</a:t>
            </a:r>
            <a:r>
              <a:rPr lang="en-US" i="1" dirty="0">
                <a:solidFill>
                  <a:srgbClr val="FFC000"/>
                </a:solidFill>
              </a:rPr>
              <a:t>i</a:t>
            </a:r>
            <a:r>
              <a:rPr lang="en-US" dirty="0">
                <a:solidFill>
                  <a:srgbClr val="FFC000"/>
                </a:solidFill>
              </a:rPr>
              <a:t>) for the words “permanent account number”, the words “permanent account number or </a:t>
            </a:r>
            <a:r>
              <a:rPr lang="en-US" dirty="0" err="1">
                <a:solidFill>
                  <a:srgbClr val="FFC000"/>
                </a:solidFill>
              </a:rPr>
              <a:t>Aadhaar</a:t>
            </a:r>
            <a:r>
              <a:rPr lang="en-US" dirty="0">
                <a:solidFill>
                  <a:srgbClr val="FFC000"/>
                </a:solidFill>
              </a:rPr>
              <a:t> number, as the case may be,” shall be substituted;</a:t>
            </a:r>
          </a:p>
          <a:p>
            <a:pPr marL="36576" indent="0">
              <a:buNone/>
            </a:pPr>
            <a:r>
              <a:rPr lang="en-US" dirty="0">
                <a:solidFill>
                  <a:srgbClr val="FFC000"/>
                </a:solidFill>
              </a:rPr>
              <a:t>	(</a:t>
            </a:r>
            <a:r>
              <a:rPr lang="en-US" i="1" dirty="0">
                <a:solidFill>
                  <a:srgbClr val="FFC000"/>
                </a:solidFill>
              </a:rPr>
              <a:t>ii</a:t>
            </a:r>
            <a:r>
              <a:rPr lang="en-US" dirty="0">
                <a:solidFill>
                  <a:srgbClr val="FFC000"/>
                </a:solidFill>
              </a:rPr>
              <a:t>) for the words “ten thousand rupees”, the words “ten thousand rupees for each such default” shall be substituted;</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after sub-section (</a:t>
            </a:r>
            <a:r>
              <a:rPr lang="en-US" i="1" dirty="0">
                <a:solidFill>
                  <a:srgbClr val="FFC000"/>
                </a:solidFill>
              </a:rPr>
              <a:t>2</a:t>
            </a:r>
            <a:r>
              <a:rPr lang="en-US" dirty="0">
                <a:solidFill>
                  <a:srgbClr val="FFC000"/>
                </a:solidFill>
              </a:rPr>
              <a:t>), the following sub-sections shall be inserted, namely:––</a:t>
            </a:r>
          </a:p>
          <a:p>
            <a:pPr marL="36576" indent="0">
              <a:buNone/>
            </a:pPr>
            <a:r>
              <a:rPr lang="en-US" dirty="0">
                <a:solidFill>
                  <a:srgbClr val="FFC000"/>
                </a:solidFill>
              </a:rPr>
              <a:t>	“(</a:t>
            </a:r>
            <a:r>
              <a:rPr lang="en-US" i="1" dirty="0">
                <a:solidFill>
                  <a:srgbClr val="FFC000"/>
                </a:solidFill>
              </a:rPr>
              <a:t>2A</a:t>
            </a:r>
            <a:r>
              <a:rPr lang="en-US" dirty="0">
                <a:solidFill>
                  <a:srgbClr val="FFC000"/>
                </a:solidFill>
              </a:rPr>
              <a:t>) If a person, who is required to quote his permanent account number or </a:t>
            </a:r>
            <a:r>
              <a:rPr lang="en-US" dirty="0" err="1">
                <a:solidFill>
                  <a:srgbClr val="FFC000"/>
                </a:solidFill>
              </a:rPr>
              <a:t>Aadhaar</a:t>
            </a:r>
            <a:r>
              <a:rPr lang="en-US" dirty="0">
                <a:solidFill>
                  <a:srgbClr val="FFC000"/>
                </a:solidFill>
              </a:rPr>
              <a:t> number, as the case may be, in documents referred to in sub-section (</a:t>
            </a:r>
            <a:r>
              <a:rPr lang="en-US" i="1" dirty="0">
                <a:solidFill>
                  <a:srgbClr val="FFC000"/>
                </a:solidFill>
              </a:rPr>
              <a:t>6A</a:t>
            </a:r>
            <a:r>
              <a:rPr lang="en-US" dirty="0">
                <a:solidFill>
                  <a:srgbClr val="FFC000"/>
                </a:solidFill>
              </a:rPr>
              <a:t>) of section 139A or authenticate such number in accordance with the provisions of the said sub-section, fails to do so, the Assessing Officer may direct that such person shall pay, by way of penalty, a sum of ten thousand rupees for each such default.</a:t>
            </a:r>
          </a:p>
          <a:p>
            <a:pPr marL="749808" lvl="2" indent="0">
              <a:buNone/>
            </a:pPr>
            <a:endParaRPr lang="en-US" dirty="0">
              <a:solidFill>
                <a:srgbClr val="FFC000"/>
              </a:solidFill>
            </a:endParaRPr>
          </a:p>
          <a:p>
            <a:pPr marL="749808" lvl="2" indent="0">
              <a:buNone/>
            </a:pPr>
            <a:r>
              <a:rPr lang="en-US" dirty="0">
                <a:solidFill>
                  <a:srgbClr val="FFC000"/>
                </a:solidFill>
              </a:rPr>
              <a:t>	</a:t>
            </a:r>
          </a:p>
        </p:txBody>
      </p:sp>
    </p:spTree>
    <p:extLst>
      <p:ext uri="{BB962C8B-B14F-4D97-AF65-F5344CB8AC3E}">
        <p14:creationId xmlns:p14="http://schemas.microsoft.com/office/powerpoint/2010/main" xmlns="" val="1030904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272B</a:t>
            </a:r>
          </a:p>
        </p:txBody>
      </p:sp>
      <p:sp>
        <p:nvSpPr>
          <p:cNvPr id="3" name="Content Placeholder 2"/>
          <p:cNvSpPr>
            <a:spLocks noGrp="1"/>
          </p:cNvSpPr>
          <p:nvPr>
            <p:ph idx="1"/>
          </p:nvPr>
        </p:nvSpPr>
        <p:spPr>
          <a:xfrm>
            <a:off x="0" y="1500189"/>
            <a:ext cx="12192000" cy="5243512"/>
          </a:xfrm>
        </p:spPr>
        <p:txBody>
          <a:bodyPr>
            <a:normAutofit fontScale="77500" lnSpcReduction="20000"/>
          </a:bodyPr>
          <a:lstStyle/>
          <a:p>
            <a:pPr marL="749808" lvl="2" indent="0">
              <a:buNone/>
            </a:pPr>
            <a:r>
              <a:rPr lang="en-US" dirty="0">
                <a:solidFill>
                  <a:srgbClr val="FFC000"/>
                </a:solidFill>
              </a:rPr>
              <a:t>(</a:t>
            </a:r>
            <a:r>
              <a:rPr lang="en-US" i="1" dirty="0">
                <a:solidFill>
                  <a:srgbClr val="FFC000"/>
                </a:solidFill>
              </a:rPr>
              <a:t>2B</a:t>
            </a:r>
            <a:r>
              <a:rPr lang="en-US" dirty="0">
                <a:solidFill>
                  <a:srgbClr val="FFC000"/>
                </a:solidFill>
              </a:rPr>
              <a:t>) If a person, who is required to ensure that the permanent account number or the </a:t>
            </a:r>
            <a:r>
              <a:rPr lang="en-US" dirty="0" err="1">
                <a:solidFill>
                  <a:srgbClr val="FFC000"/>
                </a:solidFill>
              </a:rPr>
              <a:t>Aadhaar</a:t>
            </a:r>
            <a:r>
              <a:rPr lang="en-US" dirty="0">
                <a:solidFill>
                  <a:srgbClr val="FFC000"/>
                </a:solidFill>
              </a:rPr>
              <a:t> number, as the case may be, has been,––</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a:t>
            </a:r>
            <a:r>
              <a:rPr lang="en-US" dirty="0">
                <a:solidFill>
                  <a:srgbClr val="FFC000"/>
                </a:solidFill>
              </a:rPr>
              <a:t>) duly quoted in the documents relating to transactions referred to in</a:t>
            </a:r>
          </a:p>
          <a:p>
            <a:pPr marL="36576" indent="0">
              <a:buNone/>
            </a:pPr>
            <a:r>
              <a:rPr lang="en-US" dirty="0">
                <a:solidFill>
                  <a:srgbClr val="FFC000"/>
                </a:solidFill>
              </a:rPr>
              <a:t>clause (</a:t>
            </a:r>
            <a:r>
              <a:rPr lang="en-US" i="1" dirty="0">
                <a:solidFill>
                  <a:srgbClr val="FFC000"/>
                </a:solidFill>
              </a:rPr>
              <a:t>c</a:t>
            </a:r>
            <a:r>
              <a:rPr lang="en-US" dirty="0">
                <a:solidFill>
                  <a:srgbClr val="FFC000"/>
                </a:solidFill>
              </a:rPr>
              <a:t>) </a:t>
            </a:r>
            <a:r>
              <a:rPr lang="en-US" dirty="0" smtClean="0">
                <a:solidFill>
                  <a:srgbClr val="FFC000"/>
                </a:solidFill>
              </a:rPr>
              <a:t>of sub-section </a:t>
            </a:r>
            <a:r>
              <a:rPr lang="en-US" dirty="0">
                <a:solidFill>
                  <a:srgbClr val="FFC000"/>
                </a:solidFill>
              </a:rPr>
              <a:t>(</a:t>
            </a:r>
            <a:r>
              <a:rPr lang="en-US" i="1" dirty="0">
                <a:solidFill>
                  <a:srgbClr val="FFC000"/>
                </a:solidFill>
              </a:rPr>
              <a:t>5</a:t>
            </a:r>
            <a:r>
              <a:rPr lang="en-US" dirty="0">
                <a:solidFill>
                  <a:srgbClr val="FFC000"/>
                </a:solidFill>
              </a:rPr>
              <a:t>) or in sub-section (</a:t>
            </a:r>
            <a:r>
              <a:rPr lang="en-US" i="1" dirty="0">
                <a:solidFill>
                  <a:srgbClr val="FFC000"/>
                </a:solidFill>
              </a:rPr>
              <a:t>6A</a:t>
            </a:r>
            <a:r>
              <a:rPr lang="en-US" dirty="0">
                <a:solidFill>
                  <a:srgbClr val="FFC000"/>
                </a:solidFill>
              </a:rPr>
              <a:t>) of section 139A; 	  	    						</a:t>
            </a:r>
          </a:p>
          <a:p>
            <a:pPr marL="36576" indent="0">
              <a:buNone/>
            </a:pPr>
            <a:r>
              <a:rPr lang="en-US" dirty="0">
                <a:solidFill>
                  <a:srgbClr val="FFC000"/>
                </a:solidFill>
              </a:rPr>
              <a:t>					or</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duly authenticated in respect of transactions referred to under sub-section (</a:t>
            </a:r>
            <a:r>
              <a:rPr lang="en-US" i="1" dirty="0">
                <a:solidFill>
                  <a:srgbClr val="FFC000"/>
                </a:solidFill>
              </a:rPr>
              <a:t>6A</a:t>
            </a:r>
            <a:r>
              <a:rPr lang="en-US" dirty="0">
                <a:solidFill>
                  <a:srgbClr val="FFC000"/>
                </a:solidFill>
              </a:rPr>
              <a:t>) </a:t>
            </a:r>
            <a:r>
              <a:rPr lang="en-US" dirty="0" smtClean="0">
                <a:solidFill>
                  <a:srgbClr val="FFC000"/>
                </a:solidFill>
              </a:rPr>
              <a:t> </a:t>
            </a:r>
            <a:r>
              <a:rPr lang="en-US" dirty="0">
                <a:solidFill>
                  <a:srgbClr val="FFC000"/>
                </a:solidFill>
              </a:rPr>
              <a:t>of that section, fails to do so, the Assessing Officer may direct that such person  </a:t>
            </a:r>
            <a:r>
              <a:rPr lang="en-US" dirty="0" smtClean="0">
                <a:solidFill>
                  <a:srgbClr val="FFC000"/>
                </a:solidFill>
              </a:rPr>
              <a:t>shall </a:t>
            </a:r>
            <a:r>
              <a:rPr lang="en-US" dirty="0">
                <a:solidFill>
                  <a:srgbClr val="FFC000"/>
                </a:solidFill>
              </a:rPr>
              <a:t>pay, by way of penalty, a sum of ten thousand rupees for each such default.”</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c</a:t>
            </a:r>
            <a:r>
              <a:rPr lang="en-US" dirty="0">
                <a:solidFill>
                  <a:srgbClr val="FFC000"/>
                </a:solidFill>
              </a:rPr>
              <a:t>) in sub-section (</a:t>
            </a:r>
            <a:r>
              <a:rPr lang="en-US" i="1" dirty="0">
                <a:solidFill>
                  <a:srgbClr val="FFC000"/>
                </a:solidFill>
              </a:rPr>
              <a:t>3</a:t>
            </a:r>
            <a:r>
              <a:rPr lang="en-US" dirty="0">
                <a:solidFill>
                  <a:srgbClr val="FFC000"/>
                </a:solidFill>
              </a:rPr>
              <a:t>), for the word, brackets and figure “sub-section (</a:t>
            </a:r>
            <a:r>
              <a:rPr lang="en-US" i="1" dirty="0">
                <a:solidFill>
                  <a:srgbClr val="FFC000"/>
                </a:solidFill>
              </a:rPr>
              <a:t>2</a:t>
            </a:r>
            <a:r>
              <a:rPr lang="en-US" dirty="0">
                <a:solidFill>
                  <a:srgbClr val="FFC000"/>
                </a:solidFill>
              </a:rPr>
              <a:t>)”, the words, brackets, figures and letters “sub-section (</a:t>
            </a:r>
            <a:r>
              <a:rPr lang="en-US" i="1" dirty="0">
                <a:solidFill>
                  <a:srgbClr val="FFC000"/>
                </a:solidFill>
              </a:rPr>
              <a:t>2</a:t>
            </a:r>
            <a:r>
              <a:rPr lang="en-US" dirty="0">
                <a:solidFill>
                  <a:srgbClr val="FFC000"/>
                </a:solidFill>
              </a:rPr>
              <a:t>) or sub-section (</a:t>
            </a:r>
            <a:r>
              <a:rPr lang="en-US" i="1" dirty="0">
                <a:solidFill>
                  <a:srgbClr val="FFC000"/>
                </a:solidFill>
              </a:rPr>
              <a:t>2A</a:t>
            </a:r>
            <a:r>
              <a:rPr lang="en-US" dirty="0">
                <a:solidFill>
                  <a:srgbClr val="FFC000"/>
                </a:solidFill>
              </a:rPr>
              <a:t>) or sub-section (</a:t>
            </a:r>
            <a:r>
              <a:rPr lang="en-US" i="1" dirty="0">
                <a:solidFill>
                  <a:srgbClr val="FFC000"/>
                </a:solidFill>
              </a:rPr>
              <a:t>2B</a:t>
            </a:r>
            <a:r>
              <a:rPr lang="en-US" dirty="0">
                <a:solidFill>
                  <a:srgbClr val="FFC000"/>
                </a:solidFill>
              </a:rPr>
              <a:t>)” shall be substituted.</a:t>
            </a:r>
          </a:p>
          <a:p>
            <a:endParaRPr lang="en-US" dirty="0">
              <a:solidFill>
                <a:srgbClr val="FFC000"/>
              </a:solidFill>
            </a:endParaRPr>
          </a:p>
        </p:txBody>
      </p:sp>
    </p:spTree>
    <p:extLst>
      <p:ext uri="{BB962C8B-B14F-4D97-AF65-F5344CB8AC3E}">
        <p14:creationId xmlns:p14="http://schemas.microsoft.com/office/powerpoint/2010/main" xmlns="" val="1949431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276CC</a:t>
            </a:r>
          </a:p>
        </p:txBody>
      </p:sp>
      <p:sp>
        <p:nvSpPr>
          <p:cNvPr id="3" name="Content Placeholder 2"/>
          <p:cNvSpPr>
            <a:spLocks noGrp="1"/>
          </p:cNvSpPr>
          <p:nvPr>
            <p:ph idx="1"/>
          </p:nvPr>
        </p:nvSpPr>
        <p:spPr>
          <a:xfrm>
            <a:off x="0" y="1543050"/>
            <a:ext cx="12192000" cy="5314949"/>
          </a:xfrm>
        </p:spPr>
        <p:txBody>
          <a:bodyPr>
            <a:normAutofit/>
          </a:bodyPr>
          <a:lstStyle/>
          <a:p>
            <a:pPr marL="36576" indent="0">
              <a:buNone/>
            </a:pPr>
            <a:r>
              <a:rPr lang="en-US" dirty="0">
                <a:solidFill>
                  <a:srgbClr val="FFC000"/>
                </a:solidFill>
              </a:rPr>
              <a:t>In section 276CC of the Income-tax Act, in the proviso, in clause (</a:t>
            </a:r>
            <a:r>
              <a:rPr lang="en-US" i="1" dirty="0">
                <a:solidFill>
                  <a:srgbClr val="FFC000"/>
                </a:solidFill>
              </a:rPr>
              <a:t>ii</a:t>
            </a:r>
            <a:r>
              <a:rPr lang="en-US" dirty="0">
                <a:solidFill>
                  <a:srgbClr val="FFC000"/>
                </a:solidFill>
              </a:rPr>
              <a:t>), for sub-clause (</a:t>
            </a:r>
            <a:r>
              <a:rPr lang="en-US" i="1" dirty="0">
                <a:solidFill>
                  <a:srgbClr val="FFC000"/>
                </a:solidFill>
              </a:rPr>
              <a:t>b</a:t>
            </a:r>
            <a:r>
              <a:rPr lang="en-US" dirty="0">
                <a:solidFill>
                  <a:srgbClr val="FFC000"/>
                </a:solidFill>
              </a:rPr>
              <a:t>), the following sub-clause shall be substituted with effect from the 1st day of April, 2020, namely:––</a:t>
            </a:r>
          </a:p>
          <a:p>
            <a:pPr marL="36576" indent="0">
              <a:buNone/>
            </a:pPr>
            <a:endParaRPr lang="en-US" dirty="0">
              <a:solidFill>
                <a:srgbClr val="FFC000"/>
              </a:solidFill>
            </a:endParaRPr>
          </a:p>
          <a:p>
            <a:pPr marL="36576" indent="0">
              <a:buNone/>
            </a:pPr>
            <a:r>
              <a:rPr lang="en-US" dirty="0">
                <a:solidFill>
                  <a:srgbClr val="FFC000"/>
                </a:solidFill>
              </a:rPr>
              <a:t>“(</a:t>
            </a:r>
            <a:r>
              <a:rPr lang="en-US" i="1" dirty="0">
                <a:solidFill>
                  <a:srgbClr val="FFC000"/>
                </a:solidFill>
              </a:rPr>
              <a:t>b</a:t>
            </a:r>
            <a:r>
              <a:rPr lang="en-US" dirty="0">
                <a:solidFill>
                  <a:srgbClr val="FFC000"/>
                </a:solidFill>
              </a:rPr>
              <a:t>) the tax payable by such person, not being a company, on the total income determined on regular assessment, as reduced by the advance tax or self-assessment tax, if any, paid before the expiry of the assessment year, and any tax deducted or collected at source, does not exceed ten thousand rupees.”</a:t>
            </a:r>
          </a:p>
        </p:txBody>
      </p:sp>
    </p:spTree>
    <p:extLst>
      <p:ext uri="{BB962C8B-B14F-4D97-AF65-F5344CB8AC3E}">
        <p14:creationId xmlns:p14="http://schemas.microsoft.com/office/powerpoint/2010/main" xmlns="" val="1820692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Amendment </a:t>
            </a:r>
            <a:r>
              <a:rPr lang="en-US" dirty="0" smtClean="0"/>
              <a:t>to </a:t>
            </a:r>
            <a:r>
              <a:rPr lang="en-US" dirty="0"/>
              <a:t>Section 285BA</a:t>
            </a:r>
          </a:p>
        </p:txBody>
      </p:sp>
      <p:sp>
        <p:nvSpPr>
          <p:cNvPr id="3" name="Content Placeholder 2"/>
          <p:cNvSpPr>
            <a:spLocks noGrp="1"/>
          </p:cNvSpPr>
          <p:nvPr>
            <p:ph idx="1"/>
          </p:nvPr>
        </p:nvSpPr>
        <p:spPr>
          <a:xfrm>
            <a:off x="0" y="1543050"/>
            <a:ext cx="12192000" cy="5314949"/>
          </a:xfrm>
        </p:spPr>
        <p:txBody>
          <a:bodyPr>
            <a:normAutofit fontScale="77500" lnSpcReduction="20000"/>
          </a:bodyPr>
          <a:lstStyle/>
          <a:p>
            <a:pPr marL="36576" indent="0">
              <a:buNone/>
            </a:pPr>
            <a:r>
              <a:rPr lang="en-US" dirty="0">
                <a:solidFill>
                  <a:srgbClr val="FFC000"/>
                </a:solidFill>
              </a:rPr>
              <a:t>In section 285BA of the Income-tax Act, with effect from the 1st day of September, 2019,––</a:t>
            </a:r>
          </a:p>
          <a:p>
            <a:endParaRPr lang="en-US" dirty="0">
              <a:solidFill>
                <a:srgbClr val="FFC000"/>
              </a:solidFill>
            </a:endParaRPr>
          </a:p>
          <a:p>
            <a:pPr marL="36576" indent="0">
              <a:buNone/>
            </a:pPr>
            <a:r>
              <a:rPr lang="en-US" dirty="0">
                <a:solidFill>
                  <a:srgbClr val="FFC000"/>
                </a:solidFill>
              </a:rPr>
              <a:t>(</a:t>
            </a:r>
            <a:r>
              <a:rPr lang="en-US" i="1" dirty="0">
                <a:solidFill>
                  <a:srgbClr val="FFC000"/>
                </a:solidFill>
              </a:rPr>
              <a:t>i</a:t>
            </a:r>
            <a:r>
              <a:rPr lang="en-US" dirty="0">
                <a:solidFill>
                  <a:srgbClr val="FFC000"/>
                </a:solidFill>
              </a:rPr>
              <a:t>) in sub-section (</a:t>
            </a:r>
            <a:r>
              <a:rPr lang="en-US" i="1" dirty="0">
                <a:solidFill>
                  <a:srgbClr val="FFC000"/>
                </a:solidFill>
              </a:rPr>
              <a:t>1</a:t>
            </a:r>
            <a:r>
              <a:rPr lang="en-US" dirty="0">
                <a:solidFill>
                  <a:srgbClr val="FFC000"/>
                </a:solidFill>
              </a:rPr>
              <a:t>), for clause (</a:t>
            </a:r>
            <a:r>
              <a:rPr lang="en-US" i="1" dirty="0">
                <a:solidFill>
                  <a:srgbClr val="FFC000"/>
                </a:solidFill>
              </a:rPr>
              <a:t>k</a:t>
            </a:r>
            <a:r>
              <a:rPr lang="en-US" dirty="0">
                <a:solidFill>
                  <a:srgbClr val="FFC000"/>
                </a:solidFill>
              </a:rPr>
              <a:t>), the following clauses shall be substituted, namely:––</a:t>
            </a:r>
          </a:p>
          <a:p>
            <a:pPr marL="36576" indent="0">
              <a:buNone/>
            </a:pPr>
            <a:r>
              <a:rPr lang="en-US" dirty="0">
                <a:solidFill>
                  <a:srgbClr val="FFC000"/>
                </a:solidFill>
              </a:rPr>
              <a:t>	“(</a:t>
            </a:r>
            <a:r>
              <a:rPr lang="en-US" i="1" dirty="0">
                <a:solidFill>
                  <a:srgbClr val="FFC000"/>
                </a:solidFill>
              </a:rPr>
              <a:t>k</a:t>
            </a:r>
            <a:r>
              <a:rPr lang="en-US" dirty="0">
                <a:solidFill>
                  <a:srgbClr val="FFC000"/>
                </a:solidFill>
              </a:rPr>
              <a:t>) a prescribed reporting financial institution; or</a:t>
            </a:r>
          </a:p>
          <a:p>
            <a:pPr marL="36576" indent="0">
              <a:buNone/>
            </a:pPr>
            <a:r>
              <a:rPr lang="en-US" dirty="0">
                <a:solidFill>
                  <a:srgbClr val="FFC000"/>
                </a:solidFill>
              </a:rPr>
              <a:t>	 (</a:t>
            </a:r>
            <a:r>
              <a:rPr lang="en-US" i="1" dirty="0">
                <a:solidFill>
                  <a:srgbClr val="FFC000"/>
                </a:solidFill>
              </a:rPr>
              <a:t>l</a:t>
            </a:r>
            <a:r>
              <a:rPr lang="en-US" dirty="0">
                <a:solidFill>
                  <a:srgbClr val="FFC000"/>
                </a:solidFill>
              </a:rPr>
              <a:t>) a person, other than those referred to in clauses (</a:t>
            </a:r>
            <a:r>
              <a:rPr lang="en-US" i="1" dirty="0">
                <a:solidFill>
                  <a:srgbClr val="FFC000"/>
                </a:solidFill>
              </a:rPr>
              <a:t>a</a:t>
            </a:r>
            <a:r>
              <a:rPr lang="en-US" dirty="0">
                <a:solidFill>
                  <a:srgbClr val="FFC000"/>
                </a:solidFill>
              </a:rPr>
              <a:t>) to (</a:t>
            </a:r>
            <a:r>
              <a:rPr lang="en-US" i="1" dirty="0">
                <a:solidFill>
                  <a:srgbClr val="FFC000"/>
                </a:solidFill>
              </a:rPr>
              <a:t>k</a:t>
            </a:r>
            <a:r>
              <a:rPr lang="en-US" dirty="0">
                <a:solidFill>
                  <a:srgbClr val="FFC000"/>
                </a:solidFill>
              </a:rPr>
              <a:t>), as may be prescribed,”;</a:t>
            </a:r>
          </a:p>
          <a:p>
            <a:endParaRPr lang="en-US" dirty="0">
              <a:solidFill>
                <a:srgbClr val="FFC000"/>
              </a:solidFill>
            </a:endParaRPr>
          </a:p>
          <a:p>
            <a:pPr marL="36576" indent="0">
              <a:buNone/>
            </a:pPr>
            <a:r>
              <a:rPr lang="en-US" dirty="0">
                <a:solidFill>
                  <a:srgbClr val="FFC000"/>
                </a:solidFill>
              </a:rPr>
              <a:t>(</a:t>
            </a:r>
            <a:r>
              <a:rPr lang="en-US" i="1" dirty="0">
                <a:solidFill>
                  <a:srgbClr val="FFC000"/>
                </a:solidFill>
              </a:rPr>
              <a:t>ii</a:t>
            </a:r>
            <a:r>
              <a:rPr lang="en-US" dirty="0">
                <a:solidFill>
                  <a:srgbClr val="FFC000"/>
                </a:solidFill>
              </a:rPr>
              <a:t>) in sub-section (</a:t>
            </a:r>
            <a:r>
              <a:rPr lang="en-US" i="1" dirty="0">
                <a:solidFill>
                  <a:srgbClr val="FFC000"/>
                </a:solidFill>
              </a:rPr>
              <a:t>3</a:t>
            </a:r>
            <a:r>
              <a:rPr lang="en-US" dirty="0">
                <a:solidFill>
                  <a:srgbClr val="FFC000"/>
                </a:solidFill>
              </a:rPr>
              <a:t>), the second proviso shall be omitted;</a:t>
            </a:r>
          </a:p>
          <a:p>
            <a:pPr marL="36576" indent="0">
              <a:buNone/>
            </a:pPr>
            <a:r>
              <a:rPr lang="en-US" dirty="0">
                <a:solidFill>
                  <a:srgbClr val="FFC000"/>
                </a:solidFill>
              </a:rPr>
              <a:t>(</a:t>
            </a:r>
            <a:r>
              <a:rPr lang="en-US" i="1" dirty="0">
                <a:solidFill>
                  <a:srgbClr val="FFC000"/>
                </a:solidFill>
              </a:rPr>
              <a:t>iii</a:t>
            </a:r>
            <a:r>
              <a:rPr lang="en-US" dirty="0">
                <a:solidFill>
                  <a:srgbClr val="FFC000"/>
                </a:solidFill>
              </a:rPr>
              <a:t>) in sub-section (</a:t>
            </a:r>
            <a:r>
              <a:rPr lang="en-US" i="1" dirty="0">
                <a:solidFill>
                  <a:srgbClr val="FFC000"/>
                </a:solidFill>
              </a:rPr>
              <a:t>4</a:t>
            </a:r>
            <a:r>
              <a:rPr lang="en-US" dirty="0">
                <a:solidFill>
                  <a:srgbClr val="FFC000"/>
                </a:solidFill>
              </a:rPr>
              <a:t>), for the words “such statement shall be treated as an invalid statement 		</a:t>
            </a:r>
          </a:p>
          <a:p>
            <a:pPr marL="36576" indent="0">
              <a:buNone/>
            </a:pPr>
            <a:r>
              <a:rPr lang="en-US" dirty="0">
                <a:solidFill>
                  <a:srgbClr val="FFC000"/>
                </a:solidFill>
              </a:rPr>
              <a:t>					and</a:t>
            </a:r>
          </a:p>
          <a:p>
            <a:pPr marL="36576" indent="0">
              <a:buNone/>
            </a:pPr>
            <a:endParaRPr lang="en-US" dirty="0">
              <a:solidFill>
                <a:srgbClr val="FFC000"/>
              </a:solidFill>
            </a:endParaRPr>
          </a:p>
          <a:p>
            <a:pPr marL="36576" indent="0">
              <a:buNone/>
            </a:pPr>
            <a:r>
              <a:rPr lang="en-US" dirty="0">
                <a:solidFill>
                  <a:srgbClr val="FFC000"/>
                </a:solidFill>
              </a:rPr>
              <a:t>the provisions of this Act shall apply as if such person had failed to furnish the statement”, the words “the provisions of this Act shall apply as if such person had furnished inaccurate information in the statement” shall be substituted</a:t>
            </a:r>
          </a:p>
        </p:txBody>
      </p:sp>
    </p:spTree>
    <p:extLst>
      <p:ext uri="{BB962C8B-B14F-4D97-AF65-F5344CB8AC3E}">
        <p14:creationId xmlns:p14="http://schemas.microsoft.com/office/powerpoint/2010/main" xmlns="" val="400405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311270" cy="1143000"/>
          </a:xfrm>
        </p:spPr>
        <p:txBody>
          <a:bodyPr>
            <a:normAutofit fontScale="90000"/>
          </a:bodyPr>
          <a:lstStyle/>
          <a:p>
            <a:pPr algn="ctr"/>
            <a:r>
              <a:rPr lang="en-US" dirty="0"/>
              <a:t>Case-laws That Are Likely To Be Impacted/ Overruled / Confirmed</a:t>
            </a:r>
            <a:endParaRPr lang="en-IN" dirty="0"/>
          </a:p>
        </p:txBody>
      </p:sp>
      <p:sp>
        <p:nvSpPr>
          <p:cNvPr id="3" name="Content Placeholder 2"/>
          <p:cNvSpPr>
            <a:spLocks noGrp="1"/>
          </p:cNvSpPr>
          <p:nvPr>
            <p:ph idx="1"/>
          </p:nvPr>
        </p:nvSpPr>
        <p:spPr>
          <a:xfrm>
            <a:off x="609600" y="1600202"/>
            <a:ext cx="11277600" cy="1063486"/>
          </a:xfrm>
        </p:spPr>
        <p:txBody>
          <a:bodyPr/>
          <a:lstStyle/>
          <a:p>
            <a:r>
              <a:rPr lang="en-US" dirty="0"/>
              <a:t>Amendments in sec. 201(1) &amp; 40(a) confirmed the following case decisions –</a:t>
            </a:r>
          </a:p>
          <a:p>
            <a:pPr marL="964692" lvl="2" indent="-342900">
              <a:buFont typeface="Wingdings" panose="05000000000000000000" pitchFamily="2" charset="2"/>
              <a:buChar char="Ø"/>
            </a:pPr>
            <a:endParaRPr lang="en-IN" dirty="0"/>
          </a:p>
          <a:p>
            <a:pPr lvl="1"/>
            <a:endParaRPr lang="en-IN" dirty="0"/>
          </a:p>
        </p:txBody>
      </p:sp>
      <p:sp>
        <p:nvSpPr>
          <p:cNvPr id="4" name="TextBox 3"/>
          <p:cNvSpPr txBox="1"/>
          <p:nvPr/>
        </p:nvSpPr>
        <p:spPr>
          <a:xfrm>
            <a:off x="4286249" y="2723141"/>
            <a:ext cx="3723861"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IN" sz="1600" b="1" u="sng" dirty="0"/>
              <a:t>Herbalife International India [TS-257-HC2016(DEL)] </a:t>
            </a:r>
          </a:p>
          <a:p>
            <a:pPr algn="just"/>
            <a:endParaRPr lang="en-IN" sz="1600" b="1" dirty="0"/>
          </a:p>
          <a:p>
            <a:pPr algn="just"/>
            <a:r>
              <a:rPr lang="en-US" sz="1600" dirty="0"/>
              <a:t>HC had noted that the differential treatment for expense deductibility w.r.t payments made to resident taxpayers vis-a-vis payments made to nonresidents u/s 40(a)(</a:t>
            </a:r>
            <a:r>
              <a:rPr lang="en-US" sz="1600" dirty="0" err="1"/>
              <a:t>i</a:t>
            </a:r>
            <a:r>
              <a:rPr lang="en-US" sz="1600" dirty="0"/>
              <a:t>) amounted to discrimination as envisaged under Article 26 (3) of the DTAA in view of the fact that, Sec. 40(a)(</a:t>
            </a:r>
            <a:r>
              <a:rPr lang="en-US" sz="1600" dirty="0" err="1"/>
              <a:t>ia</a:t>
            </a:r>
            <a:r>
              <a:rPr lang="en-US" sz="1600" dirty="0"/>
              <a:t>) for disallowance of deduction of specified payment to resident for </a:t>
            </a:r>
            <a:r>
              <a:rPr lang="en-US" sz="1600" dirty="0" err="1"/>
              <a:t>nondeduction</a:t>
            </a:r>
            <a:r>
              <a:rPr lang="en-US" sz="1600" dirty="0"/>
              <a:t> of TDS was inserted </a:t>
            </a:r>
            <a:r>
              <a:rPr lang="en-US" sz="1600" dirty="0" err="1"/>
              <a:t>w.e.f</a:t>
            </a:r>
            <a:r>
              <a:rPr lang="en-US" sz="1600" dirty="0"/>
              <a:t> April 1, 2005 and was not applicable to subject AY.</a:t>
            </a:r>
            <a:endParaRPr lang="en-IN" sz="1600" b="1" dirty="0"/>
          </a:p>
        </p:txBody>
      </p:sp>
      <p:sp>
        <p:nvSpPr>
          <p:cNvPr id="5" name="TextBox 4"/>
          <p:cNvSpPr txBox="1"/>
          <p:nvPr/>
        </p:nvSpPr>
        <p:spPr>
          <a:xfrm>
            <a:off x="160682" y="2683386"/>
            <a:ext cx="3919331" cy="40318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it-IT" sz="1600" b="1" u="sng" dirty="0"/>
              <a:t>Mitsubishi Corporation India Pvt. Ltd [TS647-ITAT-2014(DEL)]</a:t>
            </a:r>
            <a:r>
              <a:rPr lang="it-IT" sz="1600" dirty="0"/>
              <a:t> </a:t>
            </a:r>
            <a:endParaRPr lang="en-IN" sz="1600" b="1" dirty="0"/>
          </a:p>
          <a:p>
            <a:pPr algn="just"/>
            <a:endParaRPr lang="en-US" sz="1600" dirty="0"/>
          </a:p>
          <a:p>
            <a:pPr algn="just"/>
            <a:r>
              <a:rPr lang="en-US" sz="1600" dirty="0"/>
              <a:t>ITAT had noted that foreign recipient of income had reported income by filing tax return and after due payment of taxes, also a resident is allowed deduction for expense however similar provision is absent in respect of nonresident payments. Thereby, ITAT had ruled that relaxation under 2nd proviso to Section 40(a)(</a:t>
            </a:r>
            <a:r>
              <a:rPr lang="en-US" sz="1600" dirty="0" err="1"/>
              <a:t>ia</a:t>
            </a:r>
            <a:r>
              <a:rPr lang="en-US" sz="1600" dirty="0"/>
              <a:t>) is to be read into Section 40(a)(</a:t>
            </a:r>
            <a:r>
              <a:rPr lang="en-US" sz="1600" dirty="0" err="1"/>
              <a:t>i</a:t>
            </a:r>
            <a:r>
              <a:rPr lang="en-US" sz="1600" dirty="0"/>
              <a:t>) as well and it is required to be treated as retrospective in effect in the same manner as 2nd proviso to Section 40(a)(</a:t>
            </a:r>
            <a:r>
              <a:rPr lang="en-US" sz="1600" dirty="0" err="1"/>
              <a:t>ia</a:t>
            </a:r>
            <a:r>
              <a:rPr lang="en-US" sz="1600" dirty="0"/>
              <a:t>).</a:t>
            </a:r>
            <a:endParaRPr lang="en-IN" sz="1600" b="1" dirty="0"/>
          </a:p>
        </p:txBody>
      </p:sp>
      <p:sp>
        <p:nvSpPr>
          <p:cNvPr id="7" name="TextBox 6"/>
          <p:cNvSpPr txBox="1"/>
          <p:nvPr/>
        </p:nvSpPr>
        <p:spPr>
          <a:xfrm>
            <a:off x="8216346" y="2703082"/>
            <a:ext cx="3816628" cy="40318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1600" b="1" u="sng" dirty="0"/>
              <a:t>Hindustan Coca Cola Beverage (P.) Ltd. [TS-22-SC-2007]</a:t>
            </a:r>
          </a:p>
          <a:p>
            <a:pPr algn="just"/>
            <a:endParaRPr lang="en-IN" sz="1600" b="1" dirty="0"/>
          </a:p>
          <a:p>
            <a:pPr algn="just"/>
            <a:r>
              <a:rPr lang="en-US" sz="1600" dirty="0"/>
              <a:t>SC had held that, “No demand visualized under Section 201(1) of the Income-tax Act should be enforced after the tax </a:t>
            </a:r>
            <a:r>
              <a:rPr lang="en-US" sz="1600" dirty="0" err="1"/>
              <a:t>deductor</a:t>
            </a:r>
            <a:r>
              <a:rPr lang="en-US" sz="1600" dirty="0"/>
              <a:t> has satisfied the officer-</a:t>
            </a:r>
            <a:r>
              <a:rPr lang="en-US" sz="1600" dirty="0" err="1"/>
              <a:t>incharge</a:t>
            </a:r>
            <a:r>
              <a:rPr lang="en-US" sz="1600" dirty="0"/>
              <a:t> of TDS, that taxes due have been paid by the </a:t>
            </a:r>
            <a:r>
              <a:rPr lang="en-US" sz="1600" dirty="0" err="1"/>
              <a:t>deductee</a:t>
            </a:r>
            <a:r>
              <a:rPr lang="en-US" sz="1600" dirty="0"/>
              <a:t>-assessee. However, this will not alter the liability to charge interest under Section 201(1A) of the Act till the date of payment of taxes by the </a:t>
            </a:r>
            <a:r>
              <a:rPr lang="en-US" sz="1600" dirty="0" err="1"/>
              <a:t>deductee</a:t>
            </a:r>
            <a:r>
              <a:rPr lang="en-US" sz="1600" dirty="0"/>
              <a:t>-assessee or the liability for penalty under Section 271C of the Income-tax Act."</a:t>
            </a:r>
            <a:endParaRPr lang="en-IN" sz="1600" b="1" dirty="0"/>
          </a:p>
        </p:txBody>
      </p:sp>
    </p:spTree>
    <p:extLst>
      <p:ext uri="{BB962C8B-B14F-4D97-AF65-F5344CB8AC3E}">
        <p14:creationId xmlns:p14="http://schemas.microsoft.com/office/powerpoint/2010/main" xmlns="" val="1857931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148" y="1083366"/>
            <a:ext cx="9956800" cy="533399"/>
          </a:xfrm>
        </p:spPr>
        <p:txBody>
          <a:bodyPr>
            <a:normAutofit lnSpcReduction="10000"/>
          </a:bodyPr>
          <a:lstStyle/>
          <a:p>
            <a:r>
              <a:rPr lang="en-IN" dirty="0"/>
              <a:t>Amendment in sec. 139AA confirmed </a:t>
            </a:r>
          </a:p>
        </p:txBody>
      </p:sp>
      <p:sp>
        <p:nvSpPr>
          <p:cNvPr id="4" name="TextBox 3"/>
          <p:cNvSpPr txBox="1"/>
          <p:nvPr/>
        </p:nvSpPr>
        <p:spPr>
          <a:xfrm>
            <a:off x="901148" y="2597426"/>
            <a:ext cx="10429461"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IN" b="1" u="sng" dirty="0" err="1"/>
              <a:t>Binoy</a:t>
            </a:r>
            <a:r>
              <a:rPr lang="en-IN" b="1" u="sng" dirty="0"/>
              <a:t> </a:t>
            </a:r>
            <a:r>
              <a:rPr lang="en-IN" b="1" u="sng" dirty="0" err="1"/>
              <a:t>Viswam</a:t>
            </a:r>
            <a:r>
              <a:rPr lang="en-IN" b="1" u="sng" dirty="0"/>
              <a:t> [TS-217-SC-2017]</a:t>
            </a:r>
          </a:p>
          <a:p>
            <a:endParaRPr lang="en-IN" dirty="0"/>
          </a:p>
          <a:p>
            <a:r>
              <a:rPr lang="en-US" dirty="0"/>
              <a:t>SC read down proviso to Sec. 139AA by making its operation prospective, holds that the proviso, that seeks to make PAN void ab initio (as if the person had never applied for a PAN ) in case of failure to intimate </a:t>
            </a:r>
            <a:r>
              <a:rPr lang="en-US" dirty="0" err="1"/>
              <a:t>Aadhar</a:t>
            </a:r>
            <a:r>
              <a:rPr lang="en-US" dirty="0"/>
              <a:t>, would have " rippling effect of unsettling the settled rights of the parties.... It has the effect of undoing all the acts by a person on the basis of such a PAN... the rights which are already accrued to a person in law cannot be taken away." </a:t>
            </a:r>
          </a:p>
          <a:p>
            <a:endParaRPr lang="en-IN" dirty="0"/>
          </a:p>
        </p:txBody>
      </p:sp>
    </p:spTree>
    <p:extLst>
      <p:ext uri="{BB962C8B-B14F-4D97-AF65-F5344CB8AC3E}">
        <p14:creationId xmlns:p14="http://schemas.microsoft.com/office/powerpoint/2010/main" xmlns="" val="973050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657226"/>
            <a:ext cx="9956800" cy="1434547"/>
          </a:xfrm>
        </p:spPr>
        <p:txBody>
          <a:bodyPr>
            <a:normAutofit/>
          </a:bodyPr>
          <a:lstStyle/>
          <a:p>
            <a:r>
              <a:rPr lang="en-IN" dirty="0"/>
              <a:t>Amendment in Sec. 12AA </a:t>
            </a:r>
          </a:p>
          <a:p>
            <a:pPr lvl="1"/>
            <a:r>
              <a:rPr lang="en-IN" dirty="0"/>
              <a:t>Overruled the decision of Kolkata ITAT in the case of </a:t>
            </a:r>
            <a:r>
              <a:rPr lang="en-US" dirty="0"/>
              <a:t>Dr. B.G. Memorial Trust [TS-412-ITAT2017(</a:t>
            </a:r>
            <a:r>
              <a:rPr lang="en-US" dirty="0" err="1"/>
              <a:t>Kol</a:t>
            </a:r>
            <a:r>
              <a:rPr lang="en-US" dirty="0"/>
              <a:t>)] </a:t>
            </a:r>
          </a:p>
          <a:p>
            <a:pPr lvl="1"/>
            <a:endParaRPr lang="en-IN" dirty="0"/>
          </a:p>
        </p:txBody>
      </p:sp>
      <p:sp>
        <p:nvSpPr>
          <p:cNvPr id="4" name="TextBox 3"/>
          <p:cNvSpPr txBox="1"/>
          <p:nvPr/>
        </p:nvSpPr>
        <p:spPr>
          <a:xfrm>
            <a:off x="100013" y="2486024"/>
            <a:ext cx="11972925" cy="39703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r>
              <a:rPr lang="en-US" sz="2800" b="1" dirty="0"/>
              <a:t>Held that bogus donations cannot be a ground of cancelling Sec. 12AA registration as long as the objects of the trust are within the provisions of law; However, ITAT clarified that the amount of bogus donation will not be eligible for exemptions u/s 11 of the Act; ITAT held that before granting the registration certificate, CIT(E) shall conduct necessary enquiries as he thinks fit in order to satisfy himself about the genuineness of activities of the trust, and once satisfied he shall grant the registration certificate</a:t>
            </a:r>
            <a:endParaRPr lang="en-IN" sz="2800" b="1" dirty="0"/>
          </a:p>
          <a:p>
            <a:endParaRPr lang="en-IN" sz="2800" b="1" dirty="0"/>
          </a:p>
        </p:txBody>
      </p:sp>
    </p:spTree>
    <p:extLst>
      <p:ext uri="{BB962C8B-B14F-4D97-AF65-F5344CB8AC3E}">
        <p14:creationId xmlns:p14="http://schemas.microsoft.com/office/powerpoint/2010/main" xmlns="" val="654523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0"/>
            <a:ext cx="9956800" cy="1434547"/>
          </a:xfrm>
        </p:spPr>
        <p:txBody>
          <a:bodyPr>
            <a:normAutofit/>
          </a:bodyPr>
          <a:lstStyle/>
          <a:p>
            <a:r>
              <a:rPr lang="en-IN" dirty="0"/>
              <a:t>Amendment in Sec. 12AA </a:t>
            </a:r>
          </a:p>
          <a:p>
            <a:pPr lvl="1"/>
            <a:r>
              <a:rPr lang="en-IN" dirty="0"/>
              <a:t>Impacted the following decisions</a:t>
            </a:r>
            <a:endParaRPr lang="en-US" dirty="0"/>
          </a:p>
          <a:p>
            <a:pPr lvl="1"/>
            <a:endParaRPr lang="en-IN" dirty="0"/>
          </a:p>
        </p:txBody>
      </p:sp>
      <p:sp>
        <p:nvSpPr>
          <p:cNvPr id="4" name="TextBox 3"/>
          <p:cNvSpPr txBox="1"/>
          <p:nvPr/>
        </p:nvSpPr>
        <p:spPr>
          <a:xfrm>
            <a:off x="109537" y="1560372"/>
            <a:ext cx="5234609" cy="47089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r>
              <a:rPr lang="en-US" sz="2000" b="1" u="sng" dirty="0" err="1"/>
              <a:t>Jagannath</a:t>
            </a:r>
            <a:r>
              <a:rPr lang="en-US" sz="2000" b="1" u="sng" dirty="0"/>
              <a:t> Gupta Family Trust [TS-39-SC2019] </a:t>
            </a:r>
          </a:p>
          <a:p>
            <a:pPr marL="0" lvl="1" algn="just"/>
            <a:endParaRPr lang="en-US" sz="2000" b="1" u="sng" dirty="0"/>
          </a:p>
          <a:p>
            <a:pPr marL="0" lvl="1" algn="just"/>
            <a:r>
              <a:rPr lang="en-US" sz="2000" dirty="0"/>
              <a:t>CIT(E) had cancelled the registration alleging that by virtue of receipt of cash donation, assessee was involved illegal activity of money laundering, however, quashing CIT(E)'s order, HC had ruled that one bogus donation would not establish that the activities of the trust are not genuine; SC opined that “such a reason assigned by the High Court is erroneous and runs contrary to the plain language of Section 12AA(3) of the Act”</a:t>
            </a:r>
          </a:p>
          <a:p>
            <a:pPr marL="0" lvl="1" algn="just"/>
            <a:endParaRPr lang="en-IN" sz="2000" dirty="0"/>
          </a:p>
        </p:txBody>
      </p:sp>
      <p:sp>
        <p:nvSpPr>
          <p:cNvPr id="5" name="TextBox 4"/>
          <p:cNvSpPr txBox="1"/>
          <p:nvPr/>
        </p:nvSpPr>
        <p:spPr>
          <a:xfrm>
            <a:off x="5942356" y="1577694"/>
            <a:ext cx="6059143" cy="415498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r>
              <a:rPr lang="en-US" sz="2200" b="1" u="sng" dirty="0"/>
              <a:t>Islamic Academy of Education [TS-5795-HC-2014(KARNATAKA)-O] </a:t>
            </a:r>
          </a:p>
          <a:p>
            <a:pPr marL="0" lvl="1" algn="just"/>
            <a:r>
              <a:rPr lang="en-US" sz="2200" dirty="0"/>
              <a:t>HC observed that Trust is recognized by the statutory authorities and hence, held that the activities of the trust are being carried out in accordance with the objects of the trust and are genuine. HC explained that if the trustees are misappropriating the funds, if they are maintaining false accounts, it is open to the authorities to deny the benefit under section 11, but that is not a ground for cancellation of registration itself.</a:t>
            </a:r>
            <a:endParaRPr lang="en-IN" sz="2200" dirty="0"/>
          </a:p>
        </p:txBody>
      </p:sp>
    </p:spTree>
    <p:extLst>
      <p:ext uri="{BB962C8B-B14F-4D97-AF65-F5344CB8AC3E}">
        <p14:creationId xmlns:p14="http://schemas.microsoft.com/office/powerpoint/2010/main" xmlns="" val="3027346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956800" cy="2544418"/>
          </a:xfrm>
        </p:spPr>
        <p:txBody>
          <a:bodyPr>
            <a:normAutofit/>
          </a:bodyPr>
          <a:lstStyle/>
          <a:p>
            <a:r>
              <a:rPr lang="en-IN" dirty="0"/>
              <a:t>Amendment in Sec. 12AA </a:t>
            </a:r>
          </a:p>
          <a:p>
            <a:pPr marL="36576" indent="0">
              <a:buNone/>
            </a:pPr>
            <a:endParaRPr lang="en-IN" dirty="0"/>
          </a:p>
          <a:p>
            <a:pPr lvl="1" algn="just"/>
            <a:r>
              <a:rPr lang="en-IN" dirty="0"/>
              <a:t>Confirmed the decision of Hyderabad ITAT in the case of </a:t>
            </a:r>
            <a:r>
              <a:rPr lang="en-IN" dirty="0" err="1"/>
              <a:t>Vignana</a:t>
            </a:r>
            <a:r>
              <a:rPr lang="en-IN" dirty="0"/>
              <a:t> </a:t>
            </a:r>
            <a:r>
              <a:rPr lang="en-IN" dirty="0" err="1"/>
              <a:t>Jyothi</a:t>
            </a:r>
            <a:r>
              <a:rPr lang="en-IN" dirty="0"/>
              <a:t> Vs Director of Income Tax (ITAT Hyderabad)(ITA No. 1751/HYD/2014</a:t>
            </a:r>
            <a:r>
              <a:rPr lang="en-IN" dirty="0" smtClean="0"/>
              <a:t>)</a:t>
            </a:r>
          </a:p>
          <a:p>
            <a:pPr lvl="1" algn="just"/>
            <a:endParaRPr lang="en-US" dirty="0"/>
          </a:p>
          <a:p>
            <a:pPr lvl="1"/>
            <a:endParaRPr lang="en-IN" dirty="0"/>
          </a:p>
        </p:txBody>
      </p:sp>
      <p:sp>
        <p:nvSpPr>
          <p:cNvPr id="4" name="TextBox 3"/>
          <p:cNvSpPr txBox="1"/>
          <p:nvPr/>
        </p:nvSpPr>
        <p:spPr>
          <a:xfrm>
            <a:off x="111125" y="2391809"/>
            <a:ext cx="11690350" cy="38164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r>
              <a:rPr lang="en-US" sz="2200" dirty="0"/>
              <a:t>Hyderabad ITAT held that receipt of voluntary donations by educational institution is not violation of law and restored the cancelled registration of assessee-trust u/s. 12AA.</a:t>
            </a:r>
          </a:p>
          <a:p>
            <a:pPr marL="0" lvl="1" algn="just"/>
            <a:endParaRPr lang="en-US" sz="2200" dirty="0"/>
          </a:p>
          <a:p>
            <a:pPr marL="0" lvl="1" algn="just"/>
            <a:r>
              <a:rPr lang="en-US" sz="2200" dirty="0"/>
              <a:t>DIT(E) cancelled the registration on the premise that collection of donations in excess of the amount mandated by the AP Government vide rules framed vide G.O (which prohibited collection of fees of any kind other than those mentioned in the rules), amounted to violation of law/statutory directions issued </a:t>
            </a:r>
            <a:r>
              <a:rPr lang="en-US" sz="2200" dirty="0" err="1"/>
              <a:t>issued</a:t>
            </a:r>
            <a:r>
              <a:rPr lang="en-US" sz="2200" dirty="0"/>
              <a:t> by the Government; ITAT observed that Sec. 6 of the Andhra Pradesh Educational Institutions (Regulation of Admission and Prohibition of Capitation Fee) Act, 1983 permits the receipt of voluntary donations and the limitation placed is only on the manner of payment of such donation and the purpose of the donation to be for the improvement and development of the institution.</a:t>
            </a:r>
            <a:endParaRPr lang="en-IN" sz="2200" dirty="0"/>
          </a:p>
        </p:txBody>
      </p:sp>
    </p:spTree>
    <p:extLst>
      <p:ext uri="{BB962C8B-B14F-4D97-AF65-F5344CB8AC3E}">
        <p14:creationId xmlns:p14="http://schemas.microsoft.com/office/powerpoint/2010/main" xmlns="" val="133681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12" y="0"/>
            <a:ext cx="9956800" cy="1948070"/>
          </a:xfrm>
        </p:spPr>
        <p:txBody>
          <a:bodyPr>
            <a:normAutofit/>
          </a:bodyPr>
          <a:lstStyle/>
          <a:p>
            <a:r>
              <a:rPr lang="en-IN" dirty="0"/>
              <a:t>Amendment in ICDS </a:t>
            </a:r>
          </a:p>
          <a:p>
            <a:pPr lvl="1"/>
            <a:r>
              <a:rPr lang="en-IN" dirty="0"/>
              <a:t>Impacted the decision of SC in Dal Chandra </a:t>
            </a:r>
            <a:r>
              <a:rPr lang="en-IN" dirty="0" err="1"/>
              <a:t>Rastogi</a:t>
            </a:r>
            <a:r>
              <a:rPr lang="en-IN" dirty="0"/>
              <a:t> [TS-264-SC-2019]</a:t>
            </a:r>
            <a:endParaRPr lang="en-US" dirty="0"/>
          </a:p>
          <a:p>
            <a:pPr lvl="1"/>
            <a:endParaRPr lang="en-IN" dirty="0"/>
          </a:p>
        </p:txBody>
      </p:sp>
      <p:sp>
        <p:nvSpPr>
          <p:cNvPr id="4" name="TextBox 3"/>
          <p:cNvSpPr txBox="1"/>
          <p:nvPr/>
        </p:nvSpPr>
        <p:spPr>
          <a:xfrm>
            <a:off x="642730" y="2638425"/>
            <a:ext cx="10958720" cy="304698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endParaRPr lang="en-US" sz="2400" dirty="0"/>
          </a:p>
          <a:p>
            <a:pPr marL="0" lvl="1" algn="just"/>
            <a:r>
              <a:rPr lang="en-US" sz="2400" dirty="0"/>
              <a:t>SC set aside HC order denying to grant extension of time for payment of third installment under the Income Tax Declaration Scheme, 2016 [IDS,2016]. HC had held that “the petitioners-</a:t>
            </a:r>
            <a:r>
              <a:rPr lang="en-US" sz="2400" dirty="0" err="1"/>
              <a:t>assessees</a:t>
            </a:r>
            <a:r>
              <a:rPr lang="en-US" sz="2400" dirty="0"/>
              <a:t> have not made out an extraordinary case which would have justified invoking writ jurisdiction and grant of further time beyond the time, even assuming that the time stipulated under the Scheme could be extended by the Board u/s. 119(2).” </a:t>
            </a:r>
          </a:p>
          <a:p>
            <a:pPr marL="0" lvl="1" algn="just"/>
            <a:endParaRPr lang="en-IN" sz="2400" dirty="0"/>
          </a:p>
        </p:txBody>
      </p:sp>
    </p:spTree>
    <p:extLst>
      <p:ext uri="{BB962C8B-B14F-4D97-AF65-F5344CB8AC3E}">
        <p14:creationId xmlns:p14="http://schemas.microsoft.com/office/powerpoint/2010/main" xmlns="" val="389873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5" y="112595"/>
            <a:ext cx="11259402" cy="6745405"/>
          </a:xfrm>
        </p:spPr>
        <p:txBody>
          <a:bodyPr/>
          <a:lstStyle/>
          <a:p>
            <a:pPr marL="36576" indent="0" algn="ctr">
              <a:buNone/>
            </a:pPr>
            <a:r>
              <a:rPr lang="en-US" dirty="0">
                <a:solidFill>
                  <a:srgbClr val="FFC000"/>
                </a:solidFill>
              </a:rPr>
              <a:t>• Effective tax rate shall be as under (subject to AMT)</a:t>
            </a:r>
          </a:p>
          <a:p>
            <a:pPr marL="36576" indent="0">
              <a:buNone/>
            </a:pPr>
            <a:endParaRPr lang="en-US" dirty="0">
              <a:solidFill>
                <a:srgbClr val="FFC000"/>
              </a:solidFill>
            </a:endParaRPr>
          </a:p>
          <a:p>
            <a:pPr marL="36576"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586479767"/>
              </p:ext>
            </p:extLst>
          </p:nvPr>
        </p:nvGraphicFramePr>
        <p:xfrm>
          <a:off x="409433" y="1187357"/>
          <a:ext cx="11177516" cy="5063859"/>
        </p:xfrm>
        <a:graphic>
          <a:graphicData uri="http://schemas.openxmlformats.org/drawingml/2006/table">
            <a:tbl>
              <a:tblPr firstRow="1" bandRow="1">
                <a:tableStyleId>{5C22544A-7EE6-4342-B048-85BDC9FD1C3A}</a:tableStyleId>
              </a:tblPr>
              <a:tblGrid>
                <a:gridCol w="3480179">
                  <a:extLst>
                    <a:ext uri="{9D8B030D-6E8A-4147-A177-3AD203B41FA5}">
                      <a16:colId xmlns="" xmlns:a16="http://schemas.microsoft.com/office/drawing/2014/main" val="20000"/>
                    </a:ext>
                  </a:extLst>
                </a:gridCol>
                <a:gridCol w="2108579">
                  <a:extLst>
                    <a:ext uri="{9D8B030D-6E8A-4147-A177-3AD203B41FA5}">
                      <a16:colId xmlns="" xmlns:a16="http://schemas.microsoft.com/office/drawing/2014/main" val="20001"/>
                    </a:ext>
                  </a:extLst>
                </a:gridCol>
                <a:gridCol w="2794379">
                  <a:extLst>
                    <a:ext uri="{9D8B030D-6E8A-4147-A177-3AD203B41FA5}">
                      <a16:colId xmlns="" xmlns:a16="http://schemas.microsoft.com/office/drawing/2014/main" val="20002"/>
                    </a:ext>
                  </a:extLst>
                </a:gridCol>
                <a:gridCol w="2794379">
                  <a:extLst>
                    <a:ext uri="{9D8B030D-6E8A-4147-A177-3AD203B41FA5}">
                      <a16:colId xmlns="" xmlns:a16="http://schemas.microsoft.com/office/drawing/2014/main" val="20003"/>
                    </a:ext>
                  </a:extLst>
                </a:gridCol>
              </a:tblGrid>
              <a:tr h="420411">
                <a:tc rowSpan="2">
                  <a:txBody>
                    <a:bodyPr/>
                    <a:lstStyle/>
                    <a:p>
                      <a:r>
                        <a:rPr lang="en-US" sz="2400" dirty="0"/>
                        <a:t>Taxable Income Slab </a:t>
                      </a:r>
                    </a:p>
                    <a:p>
                      <a:r>
                        <a:rPr lang="en-US" sz="2400" dirty="0"/>
                        <a:t>(Rupees)</a:t>
                      </a:r>
                    </a:p>
                  </a:txBody>
                  <a:tcPr/>
                </a:tc>
                <a:tc gridSpan="3">
                  <a:txBody>
                    <a:bodyPr/>
                    <a:lstStyle/>
                    <a:p>
                      <a:pPr algn="ctr"/>
                      <a:r>
                        <a:rPr lang="en-US" sz="2400" dirty="0"/>
                        <a:t>Tax Rates</a:t>
                      </a:r>
                      <a:r>
                        <a:rPr lang="en-US" sz="2400" baseline="0" dirty="0"/>
                        <a:t> (including surcharge and </a:t>
                      </a:r>
                      <a:r>
                        <a:rPr lang="en-US" sz="2400" baseline="0" dirty="0" err="1"/>
                        <a:t>cess</a:t>
                      </a:r>
                      <a:r>
                        <a:rPr lang="en-US" sz="2400" baseline="0" dirty="0"/>
                        <a:t>)</a:t>
                      </a:r>
                      <a:endParaRPr lang="en-US" sz="2400"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566380">
                <a:tc vMerge="1">
                  <a:txBody>
                    <a:bodyPr/>
                    <a:lstStyle/>
                    <a:p>
                      <a:endParaRPr lang="en-US" dirty="0"/>
                    </a:p>
                  </a:txBody>
                  <a:tcPr/>
                </a:tc>
                <a:tc>
                  <a:txBody>
                    <a:bodyPr/>
                    <a:lstStyle/>
                    <a:p>
                      <a:r>
                        <a:rPr lang="en-US" sz="2400" dirty="0"/>
                        <a:t>General</a:t>
                      </a:r>
                    </a:p>
                  </a:txBody>
                  <a:tcPr/>
                </a:tc>
                <a:tc>
                  <a:txBody>
                    <a:bodyPr/>
                    <a:lstStyle/>
                    <a:p>
                      <a:r>
                        <a:rPr lang="en-US" sz="2400" dirty="0"/>
                        <a:t>Senior Citizen</a:t>
                      </a:r>
                    </a:p>
                  </a:txBody>
                  <a:tcPr/>
                </a:tc>
                <a:tc>
                  <a:txBody>
                    <a:bodyPr/>
                    <a:lstStyle/>
                    <a:p>
                      <a:r>
                        <a:rPr lang="en-US" sz="2400" dirty="0"/>
                        <a:t>Very Senior</a:t>
                      </a:r>
                      <a:r>
                        <a:rPr lang="en-US" sz="2400" baseline="0" dirty="0"/>
                        <a:t> </a:t>
                      </a:r>
                      <a:r>
                        <a:rPr lang="en-US" sz="2400" dirty="0"/>
                        <a:t>Citizen</a:t>
                      </a:r>
                    </a:p>
                    <a:p>
                      <a:endParaRPr lang="en-US" sz="2400" dirty="0"/>
                    </a:p>
                  </a:txBody>
                  <a:tcPr/>
                </a:tc>
                <a:extLst>
                  <a:ext uri="{0D108BD9-81ED-4DB2-BD59-A6C34878D82A}">
                    <a16:rowId xmlns="" xmlns:a16="http://schemas.microsoft.com/office/drawing/2014/main" val="10001"/>
                  </a:ext>
                </a:extLst>
              </a:tr>
              <a:tr h="420411">
                <a:tc>
                  <a:txBody>
                    <a:bodyPr/>
                    <a:lstStyle/>
                    <a:p>
                      <a:r>
                        <a:rPr lang="en-US" sz="2000" dirty="0"/>
                        <a:t>Up</a:t>
                      </a:r>
                      <a:r>
                        <a:rPr lang="en-US" sz="2000" baseline="0" dirty="0"/>
                        <a:t> to 2,50,000</a:t>
                      </a:r>
                      <a:endParaRPr lang="en-US" sz="2000" dirty="0"/>
                    </a:p>
                  </a:txBody>
                  <a:tcPr/>
                </a:tc>
                <a:tc>
                  <a:txBody>
                    <a:bodyPr/>
                    <a:lstStyle/>
                    <a:p>
                      <a:r>
                        <a:rPr lang="en-US" sz="2000" dirty="0"/>
                        <a:t>NIL</a:t>
                      </a:r>
                    </a:p>
                  </a:txBody>
                  <a:tcPr/>
                </a:tc>
                <a:tc>
                  <a:txBody>
                    <a:bodyPr/>
                    <a:lstStyle/>
                    <a:p>
                      <a:r>
                        <a:rPr lang="en-US" sz="2000" dirty="0"/>
                        <a:t>NIL</a:t>
                      </a:r>
                    </a:p>
                  </a:txBody>
                  <a:tcPr/>
                </a:tc>
                <a:tc>
                  <a:txBody>
                    <a:bodyPr/>
                    <a:lstStyle/>
                    <a:p>
                      <a:r>
                        <a:rPr lang="en-US" sz="2000" dirty="0"/>
                        <a:t>NIL</a:t>
                      </a:r>
                    </a:p>
                  </a:txBody>
                  <a:tcPr/>
                </a:tc>
                <a:extLst>
                  <a:ext uri="{0D108BD9-81ED-4DB2-BD59-A6C34878D82A}">
                    <a16:rowId xmlns="" xmlns:a16="http://schemas.microsoft.com/office/drawing/2014/main" val="10002"/>
                  </a:ext>
                </a:extLst>
              </a:tr>
              <a:tr h="420411">
                <a:tc>
                  <a:txBody>
                    <a:bodyPr/>
                    <a:lstStyle/>
                    <a:p>
                      <a:r>
                        <a:rPr lang="en-US" sz="2000" dirty="0"/>
                        <a:t>2,50,001</a:t>
                      </a:r>
                      <a:r>
                        <a:rPr lang="en-US" sz="2000" baseline="0" dirty="0"/>
                        <a:t> to 3,00,000</a:t>
                      </a:r>
                      <a:endParaRPr lang="en-US" sz="2000" dirty="0"/>
                    </a:p>
                  </a:txBody>
                  <a:tcPr/>
                </a:tc>
                <a:tc>
                  <a:txBody>
                    <a:bodyPr/>
                    <a:lstStyle/>
                    <a:p>
                      <a:r>
                        <a:rPr lang="en-US" sz="2000" dirty="0"/>
                        <a:t>5.20%</a:t>
                      </a:r>
                    </a:p>
                  </a:txBody>
                  <a:tcPr/>
                </a:tc>
                <a:tc>
                  <a:txBody>
                    <a:bodyPr/>
                    <a:lstStyle/>
                    <a:p>
                      <a:r>
                        <a:rPr lang="en-US" sz="2000" dirty="0"/>
                        <a:t>NIL</a:t>
                      </a:r>
                    </a:p>
                  </a:txBody>
                  <a:tcPr/>
                </a:tc>
                <a:tc>
                  <a:txBody>
                    <a:bodyPr/>
                    <a:lstStyle/>
                    <a:p>
                      <a:r>
                        <a:rPr lang="en-US" sz="2000" dirty="0"/>
                        <a:t>NIL</a:t>
                      </a:r>
                    </a:p>
                  </a:txBody>
                  <a:tcPr/>
                </a:tc>
                <a:extLst>
                  <a:ext uri="{0D108BD9-81ED-4DB2-BD59-A6C34878D82A}">
                    <a16:rowId xmlns="" xmlns:a16="http://schemas.microsoft.com/office/drawing/2014/main" val="10003"/>
                  </a:ext>
                </a:extLst>
              </a:tr>
              <a:tr h="420411">
                <a:tc>
                  <a:txBody>
                    <a:bodyPr/>
                    <a:lstStyle/>
                    <a:p>
                      <a:r>
                        <a:rPr lang="en-US" sz="2000" dirty="0"/>
                        <a:t>3,00,001 to 5,00,000</a:t>
                      </a:r>
                    </a:p>
                  </a:txBody>
                  <a:tcPr/>
                </a:tc>
                <a:tc>
                  <a:txBody>
                    <a:bodyPr/>
                    <a:lstStyle/>
                    <a:p>
                      <a:r>
                        <a:rPr lang="en-US" sz="2000" dirty="0"/>
                        <a:t>5.20%</a:t>
                      </a:r>
                    </a:p>
                  </a:txBody>
                  <a:tcPr/>
                </a:tc>
                <a:tc>
                  <a:txBody>
                    <a:bodyPr/>
                    <a:lstStyle/>
                    <a:p>
                      <a:r>
                        <a:rPr lang="en-US" sz="2000" dirty="0"/>
                        <a:t>5.20%</a:t>
                      </a:r>
                    </a:p>
                  </a:txBody>
                  <a:tcPr/>
                </a:tc>
                <a:tc>
                  <a:txBody>
                    <a:bodyPr/>
                    <a:lstStyle/>
                    <a:p>
                      <a:r>
                        <a:rPr lang="en-US" sz="2000" dirty="0"/>
                        <a:t>NIL</a:t>
                      </a:r>
                    </a:p>
                  </a:txBody>
                  <a:tcPr/>
                </a:tc>
                <a:extLst>
                  <a:ext uri="{0D108BD9-81ED-4DB2-BD59-A6C34878D82A}">
                    <a16:rowId xmlns="" xmlns:a16="http://schemas.microsoft.com/office/drawing/2014/main" val="10004"/>
                  </a:ext>
                </a:extLst>
              </a:tr>
              <a:tr h="420411">
                <a:tc>
                  <a:txBody>
                    <a:bodyPr/>
                    <a:lstStyle/>
                    <a:p>
                      <a:r>
                        <a:rPr lang="en-US" sz="2000" dirty="0"/>
                        <a:t>5,00,001 to 10,00,000</a:t>
                      </a:r>
                    </a:p>
                  </a:txBody>
                  <a:tcPr/>
                </a:tc>
                <a:tc>
                  <a:txBody>
                    <a:bodyPr/>
                    <a:lstStyle/>
                    <a:p>
                      <a:r>
                        <a:rPr lang="en-US" sz="2000" dirty="0"/>
                        <a:t>20.80%</a:t>
                      </a:r>
                    </a:p>
                  </a:txBody>
                  <a:tcPr/>
                </a:tc>
                <a:tc>
                  <a:txBody>
                    <a:bodyPr/>
                    <a:lstStyle/>
                    <a:p>
                      <a:r>
                        <a:rPr lang="en-US" sz="2000" dirty="0"/>
                        <a:t>20.80%</a:t>
                      </a:r>
                    </a:p>
                  </a:txBody>
                  <a:tcPr/>
                </a:tc>
                <a:tc>
                  <a:txBody>
                    <a:bodyPr/>
                    <a:lstStyle/>
                    <a:p>
                      <a:r>
                        <a:rPr lang="en-US" sz="2000" dirty="0"/>
                        <a:t>20.80%</a:t>
                      </a:r>
                    </a:p>
                  </a:txBody>
                  <a:tcPr/>
                </a:tc>
                <a:extLst>
                  <a:ext uri="{0D108BD9-81ED-4DB2-BD59-A6C34878D82A}">
                    <a16:rowId xmlns="" xmlns:a16="http://schemas.microsoft.com/office/drawing/2014/main" val="10005"/>
                  </a:ext>
                </a:extLst>
              </a:tr>
              <a:tr h="420411">
                <a:tc>
                  <a:txBody>
                    <a:bodyPr/>
                    <a:lstStyle/>
                    <a:p>
                      <a:r>
                        <a:rPr lang="en-US" sz="2000" dirty="0"/>
                        <a:t>10,00,001 to 50,00,000</a:t>
                      </a:r>
                    </a:p>
                  </a:txBody>
                  <a:tcPr/>
                </a:tc>
                <a:tc>
                  <a:txBody>
                    <a:bodyPr/>
                    <a:lstStyle/>
                    <a:p>
                      <a:r>
                        <a:rPr lang="en-US" sz="2000" dirty="0"/>
                        <a:t>31.20%</a:t>
                      </a:r>
                    </a:p>
                  </a:txBody>
                  <a:tcPr/>
                </a:tc>
                <a:tc>
                  <a:txBody>
                    <a:bodyPr/>
                    <a:lstStyle/>
                    <a:p>
                      <a:r>
                        <a:rPr lang="en-US" sz="2000" dirty="0"/>
                        <a:t>31.20%</a:t>
                      </a:r>
                    </a:p>
                  </a:txBody>
                  <a:tcPr/>
                </a:tc>
                <a:tc>
                  <a:txBody>
                    <a:bodyPr/>
                    <a:lstStyle/>
                    <a:p>
                      <a:r>
                        <a:rPr lang="en-US" sz="2000" dirty="0"/>
                        <a:t>31.20%</a:t>
                      </a:r>
                    </a:p>
                  </a:txBody>
                  <a:tcPr/>
                </a:tc>
                <a:extLst>
                  <a:ext uri="{0D108BD9-81ED-4DB2-BD59-A6C34878D82A}">
                    <a16:rowId xmlns="" xmlns:a16="http://schemas.microsoft.com/office/drawing/2014/main" val="10006"/>
                  </a:ext>
                </a:extLst>
              </a:tr>
              <a:tr h="420411">
                <a:tc>
                  <a:txBody>
                    <a:bodyPr/>
                    <a:lstStyle/>
                    <a:p>
                      <a:r>
                        <a:rPr lang="en-US" sz="2000" dirty="0"/>
                        <a:t>50,00,001 to 1,00,00,000</a:t>
                      </a:r>
                    </a:p>
                  </a:txBody>
                  <a:tcPr/>
                </a:tc>
                <a:tc>
                  <a:txBody>
                    <a:bodyPr/>
                    <a:lstStyle/>
                    <a:p>
                      <a:r>
                        <a:rPr lang="en-US" sz="2000" dirty="0"/>
                        <a:t>34.32%</a:t>
                      </a:r>
                    </a:p>
                  </a:txBody>
                  <a:tcPr/>
                </a:tc>
                <a:tc>
                  <a:txBody>
                    <a:bodyPr/>
                    <a:lstStyle/>
                    <a:p>
                      <a:r>
                        <a:rPr lang="en-US" sz="2000" dirty="0"/>
                        <a:t>34.32%</a:t>
                      </a:r>
                    </a:p>
                  </a:txBody>
                  <a:tcPr/>
                </a:tc>
                <a:tc>
                  <a:txBody>
                    <a:bodyPr/>
                    <a:lstStyle/>
                    <a:p>
                      <a:r>
                        <a:rPr lang="en-US" sz="2000" dirty="0"/>
                        <a:t>34.32%</a:t>
                      </a:r>
                    </a:p>
                  </a:txBody>
                  <a:tcPr/>
                </a:tc>
                <a:extLst>
                  <a:ext uri="{0D108BD9-81ED-4DB2-BD59-A6C34878D82A}">
                    <a16:rowId xmlns="" xmlns:a16="http://schemas.microsoft.com/office/drawing/2014/main" val="10007"/>
                  </a:ext>
                </a:extLst>
              </a:tr>
              <a:tr h="420411">
                <a:tc>
                  <a:txBody>
                    <a:bodyPr/>
                    <a:lstStyle/>
                    <a:p>
                      <a:r>
                        <a:rPr lang="en-US" sz="2000" dirty="0"/>
                        <a:t>1,00,00,001 to 2,00,00,000</a:t>
                      </a:r>
                    </a:p>
                  </a:txBody>
                  <a:tcPr/>
                </a:tc>
                <a:tc>
                  <a:txBody>
                    <a:bodyPr/>
                    <a:lstStyle/>
                    <a:p>
                      <a:r>
                        <a:rPr lang="en-US" sz="2000" dirty="0"/>
                        <a:t>35.88%</a:t>
                      </a:r>
                    </a:p>
                  </a:txBody>
                  <a:tcPr/>
                </a:tc>
                <a:tc>
                  <a:txBody>
                    <a:bodyPr/>
                    <a:lstStyle/>
                    <a:p>
                      <a:r>
                        <a:rPr lang="en-US" sz="2000" dirty="0"/>
                        <a:t>35.88%</a:t>
                      </a:r>
                    </a:p>
                  </a:txBody>
                  <a:tcPr/>
                </a:tc>
                <a:tc>
                  <a:txBody>
                    <a:bodyPr/>
                    <a:lstStyle/>
                    <a:p>
                      <a:r>
                        <a:rPr lang="en-US" sz="2000" dirty="0"/>
                        <a:t>35.88%</a:t>
                      </a:r>
                    </a:p>
                  </a:txBody>
                  <a:tcPr/>
                </a:tc>
                <a:extLst>
                  <a:ext uri="{0D108BD9-81ED-4DB2-BD59-A6C34878D82A}">
                    <a16:rowId xmlns="" xmlns:a16="http://schemas.microsoft.com/office/drawing/2014/main" val="10008"/>
                  </a:ext>
                </a:extLst>
              </a:tr>
              <a:tr h="420411">
                <a:tc>
                  <a:txBody>
                    <a:bodyPr/>
                    <a:lstStyle/>
                    <a:p>
                      <a:r>
                        <a:rPr lang="en-US" sz="2000" dirty="0"/>
                        <a:t>2,00,00,001</a:t>
                      </a:r>
                      <a:r>
                        <a:rPr lang="en-US" sz="2000" baseline="0" dirty="0"/>
                        <a:t> to 5,00,00,000</a:t>
                      </a:r>
                      <a:endParaRPr lang="en-US" sz="2000" dirty="0"/>
                    </a:p>
                  </a:txBody>
                  <a:tcPr/>
                </a:tc>
                <a:tc>
                  <a:txBody>
                    <a:bodyPr/>
                    <a:lstStyle/>
                    <a:p>
                      <a:r>
                        <a:rPr lang="en-US" sz="2000" dirty="0"/>
                        <a:t>39.00%</a:t>
                      </a:r>
                    </a:p>
                  </a:txBody>
                  <a:tcPr/>
                </a:tc>
                <a:tc>
                  <a:txBody>
                    <a:bodyPr/>
                    <a:lstStyle/>
                    <a:p>
                      <a:r>
                        <a:rPr lang="en-US" sz="2000" dirty="0"/>
                        <a:t>39.00%</a:t>
                      </a:r>
                    </a:p>
                  </a:txBody>
                  <a:tcPr/>
                </a:tc>
                <a:tc>
                  <a:txBody>
                    <a:bodyPr/>
                    <a:lstStyle/>
                    <a:p>
                      <a:r>
                        <a:rPr lang="en-US" sz="2000" dirty="0"/>
                        <a:t>39.00%</a:t>
                      </a:r>
                    </a:p>
                  </a:txBody>
                  <a:tcPr/>
                </a:tc>
                <a:extLst>
                  <a:ext uri="{0D108BD9-81ED-4DB2-BD59-A6C34878D82A}">
                    <a16:rowId xmlns="" xmlns:a16="http://schemas.microsoft.com/office/drawing/2014/main" val="10009"/>
                  </a:ext>
                </a:extLst>
              </a:tr>
              <a:tr h="420411">
                <a:tc>
                  <a:txBody>
                    <a:bodyPr/>
                    <a:lstStyle/>
                    <a:p>
                      <a:r>
                        <a:rPr lang="en-US" sz="2000" dirty="0"/>
                        <a:t>5,00,00,001 and</a:t>
                      </a:r>
                      <a:r>
                        <a:rPr lang="en-US" sz="2000" baseline="0" dirty="0"/>
                        <a:t> above</a:t>
                      </a:r>
                      <a:endParaRPr lang="en-US" sz="2000" dirty="0"/>
                    </a:p>
                  </a:txBody>
                  <a:tcPr/>
                </a:tc>
                <a:tc>
                  <a:txBody>
                    <a:bodyPr/>
                    <a:lstStyle/>
                    <a:p>
                      <a:r>
                        <a:rPr lang="en-US" sz="2000" dirty="0"/>
                        <a:t>42.75%</a:t>
                      </a:r>
                    </a:p>
                  </a:txBody>
                  <a:tcPr/>
                </a:tc>
                <a:tc>
                  <a:txBody>
                    <a:bodyPr/>
                    <a:lstStyle/>
                    <a:p>
                      <a:r>
                        <a:rPr lang="en-US" sz="2000" dirty="0"/>
                        <a:t>42.75%</a:t>
                      </a:r>
                    </a:p>
                  </a:txBody>
                  <a:tcPr/>
                </a:tc>
                <a:tc>
                  <a:txBody>
                    <a:bodyPr/>
                    <a:lstStyle/>
                    <a:p>
                      <a:r>
                        <a:rPr lang="en-US" sz="2000" dirty="0"/>
                        <a:t>42.75%</a:t>
                      </a: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1234255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799" y="0"/>
            <a:ext cx="10734261" cy="2425148"/>
          </a:xfrm>
        </p:spPr>
        <p:txBody>
          <a:bodyPr>
            <a:normAutofit/>
          </a:bodyPr>
          <a:lstStyle/>
          <a:p>
            <a:r>
              <a:rPr lang="en-IN" dirty="0"/>
              <a:t>Amendment in ICDS </a:t>
            </a:r>
          </a:p>
          <a:p>
            <a:pPr marL="36576" indent="0" algn="just">
              <a:buNone/>
            </a:pPr>
            <a:endParaRPr lang="en-IN" dirty="0"/>
          </a:p>
          <a:p>
            <a:pPr lvl="1"/>
            <a:r>
              <a:rPr lang="en-IN" dirty="0"/>
              <a:t>Overruled in the decision of </a:t>
            </a:r>
            <a:r>
              <a:rPr lang="en-IN" dirty="0" err="1"/>
              <a:t>Nandu</a:t>
            </a:r>
            <a:r>
              <a:rPr lang="en-IN" dirty="0"/>
              <a:t> </a:t>
            </a:r>
            <a:r>
              <a:rPr lang="en-IN" dirty="0" err="1"/>
              <a:t>Atmaram</a:t>
            </a:r>
            <a:r>
              <a:rPr lang="en-IN" dirty="0"/>
              <a:t> </a:t>
            </a:r>
            <a:r>
              <a:rPr lang="en-IN" dirty="0" err="1"/>
              <a:t>Wajekar</a:t>
            </a:r>
            <a:r>
              <a:rPr lang="en-IN" dirty="0"/>
              <a:t> [TS-141-HC2017(BOM)] </a:t>
            </a:r>
            <a:endParaRPr lang="en-US" dirty="0"/>
          </a:p>
          <a:p>
            <a:pPr lvl="1"/>
            <a:endParaRPr lang="en-IN" dirty="0"/>
          </a:p>
        </p:txBody>
      </p:sp>
      <p:sp>
        <p:nvSpPr>
          <p:cNvPr id="4" name="TextBox 3"/>
          <p:cNvSpPr txBox="1"/>
          <p:nvPr/>
        </p:nvSpPr>
        <p:spPr>
          <a:xfrm>
            <a:off x="828467" y="2909887"/>
            <a:ext cx="9652000" cy="31085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endParaRPr lang="en-US" sz="2800" dirty="0"/>
          </a:p>
          <a:p>
            <a:pPr marL="0" lvl="1" algn="just"/>
            <a:r>
              <a:rPr lang="en-US" sz="2800" dirty="0"/>
              <a:t>Bombay HC dismissed </a:t>
            </a:r>
            <a:r>
              <a:rPr lang="en-US" sz="2800" dirty="0" err="1"/>
              <a:t>assessee’s</a:t>
            </a:r>
            <a:r>
              <a:rPr lang="en-US" sz="2800" dirty="0"/>
              <a:t> writ seeking direction to accept belated tax payments under Income Declaration Scheme, 2016 (‘IDS’) beyond specified date. HC noted that there is no provision under the Scheme which permits Revenue to accept payment under the Scheme even after specified date.</a:t>
            </a:r>
            <a:endParaRPr lang="en-IN" sz="2800" dirty="0"/>
          </a:p>
        </p:txBody>
      </p:sp>
    </p:spTree>
    <p:extLst>
      <p:ext uri="{BB962C8B-B14F-4D97-AF65-F5344CB8AC3E}">
        <p14:creationId xmlns:p14="http://schemas.microsoft.com/office/powerpoint/2010/main" xmlns="" val="19219319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444" y="0"/>
            <a:ext cx="11304104" cy="1288773"/>
          </a:xfrm>
        </p:spPr>
        <p:txBody>
          <a:bodyPr>
            <a:normAutofit fontScale="92500" lnSpcReduction="20000"/>
          </a:bodyPr>
          <a:lstStyle/>
          <a:p>
            <a:r>
              <a:rPr lang="en-US" dirty="0"/>
              <a:t>Amendment relating to rule 68B of the Second Schedule</a:t>
            </a:r>
          </a:p>
          <a:p>
            <a:pPr marL="36576" indent="0">
              <a:buNone/>
            </a:pPr>
            <a:endParaRPr lang="en-US" dirty="0"/>
          </a:p>
          <a:p>
            <a:pPr lvl="2"/>
            <a:r>
              <a:rPr lang="en-IN" dirty="0"/>
              <a:t>Impacted  the following case decisions</a:t>
            </a:r>
          </a:p>
        </p:txBody>
      </p:sp>
      <p:sp>
        <p:nvSpPr>
          <p:cNvPr id="4" name="TextBox 3"/>
          <p:cNvSpPr txBox="1"/>
          <p:nvPr/>
        </p:nvSpPr>
        <p:spPr>
          <a:xfrm>
            <a:off x="338136" y="1862344"/>
            <a:ext cx="4850296" cy="440120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r>
              <a:rPr lang="en-IN" sz="2000" b="1" u="sng" dirty="0"/>
              <a:t>Rajiv </a:t>
            </a:r>
            <a:r>
              <a:rPr lang="en-IN" sz="2000" b="1" u="sng" dirty="0" err="1"/>
              <a:t>Yashwant</a:t>
            </a:r>
            <a:r>
              <a:rPr lang="en-IN" sz="2000" b="1" u="sng" dirty="0"/>
              <a:t> </a:t>
            </a:r>
            <a:r>
              <a:rPr lang="en-IN" sz="2000" b="1" u="sng" dirty="0" err="1"/>
              <a:t>Bhale</a:t>
            </a:r>
            <a:r>
              <a:rPr lang="en-IN" sz="2000" b="1" u="sng" dirty="0"/>
              <a:t> [TS-214-HC2017(BOM)]</a:t>
            </a:r>
          </a:p>
          <a:p>
            <a:pPr marL="0" lvl="1" algn="just"/>
            <a:r>
              <a:rPr lang="en-US" sz="2000" dirty="0"/>
              <a:t>Bombay HC had upheld attachment and sale of residential </a:t>
            </a:r>
            <a:r>
              <a:rPr lang="en-US" sz="2000" dirty="0" err="1"/>
              <a:t>bunglow</a:t>
            </a:r>
            <a:r>
              <a:rPr lang="en-US" sz="2000" dirty="0"/>
              <a:t> in </a:t>
            </a:r>
            <a:r>
              <a:rPr lang="en-US" sz="2000" dirty="0" err="1"/>
              <a:t>assesseeindividual’s</a:t>
            </a:r>
            <a:r>
              <a:rPr lang="en-US" sz="2000" dirty="0"/>
              <a:t> case. Further, HC had rejected </a:t>
            </a:r>
            <a:r>
              <a:rPr lang="en-US" sz="2000" dirty="0" err="1"/>
              <a:t>assessee's</a:t>
            </a:r>
            <a:r>
              <a:rPr lang="en-US" sz="2000" dirty="0"/>
              <a:t> stand that since the sale of attached property was effected in 2016 (i.e. after the expiry of 3 years from the end of financial year 2011-12 during which the Settlement Commission order was passed), the sale of immovable property was barred by limitation in view of Rule 68B of Schedule II of the IT Act.</a:t>
            </a:r>
            <a:endParaRPr lang="en-IN" sz="2000" dirty="0"/>
          </a:p>
        </p:txBody>
      </p:sp>
      <p:sp>
        <p:nvSpPr>
          <p:cNvPr id="5" name="TextBox 4"/>
          <p:cNvSpPr txBox="1"/>
          <p:nvPr/>
        </p:nvSpPr>
        <p:spPr>
          <a:xfrm>
            <a:off x="5983771" y="1708455"/>
            <a:ext cx="5844207" cy="47089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lgn="just"/>
            <a:r>
              <a:rPr lang="en-IN" sz="2000" b="1" u="sng" dirty="0"/>
              <a:t>Premier </a:t>
            </a:r>
            <a:r>
              <a:rPr lang="en-IN" sz="2000" b="1" u="sng" dirty="0" err="1"/>
              <a:t>Texto</a:t>
            </a:r>
            <a:r>
              <a:rPr lang="en-IN" sz="2000" b="1" u="sng" dirty="0"/>
              <a:t> Trade Pvt Ltd [TS-194-HC2018(RAJ)]</a:t>
            </a:r>
          </a:p>
          <a:p>
            <a:pPr marL="0" lvl="1" algn="just"/>
            <a:endParaRPr lang="en-IN" sz="2000" b="1" u="sng" dirty="0"/>
          </a:p>
          <a:p>
            <a:pPr marL="0" lvl="1" algn="just"/>
            <a:r>
              <a:rPr lang="en-US" sz="2000" dirty="0"/>
              <a:t>Rajasthan HC had rejected the </a:t>
            </a:r>
            <a:r>
              <a:rPr lang="en-US" sz="2000" dirty="0" err="1"/>
              <a:t>assessee's</a:t>
            </a:r>
            <a:r>
              <a:rPr lang="en-US" sz="2000" dirty="0"/>
              <a:t> contention that as per Rule 68B of Second Schedule, since the sale was not made by the Tax Authorities within 3 years of the date of attachment (</a:t>
            </a:r>
            <a:r>
              <a:rPr lang="en-US" sz="2000" dirty="0" err="1"/>
              <a:t>i.e</a:t>
            </a:r>
            <a:r>
              <a:rPr lang="en-US" sz="2000" dirty="0"/>
              <a:t> </a:t>
            </a:r>
            <a:r>
              <a:rPr lang="en-US" sz="2000" dirty="0" err="1"/>
              <a:t>upto</a:t>
            </a:r>
            <a:r>
              <a:rPr lang="en-US" sz="2000" dirty="0"/>
              <a:t> March 31, 2007), the attachment stood vacated and the sale deed executed in favour of assessee could not be termed as void. HC had termed </a:t>
            </a:r>
            <a:r>
              <a:rPr lang="en-US" sz="2000" dirty="0" err="1"/>
              <a:t>assessee's</a:t>
            </a:r>
            <a:r>
              <a:rPr lang="en-US" sz="2000" dirty="0"/>
              <a:t> contention as 'wholly misconceived' and observed that, "Merely on account of the period of attachment has lapsed and the attachment having been vacated, it (sale) cannot be revived”</a:t>
            </a:r>
            <a:endParaRPr lang="en-IN" sz="2000" dirty="0"/>
          </a:p>
        </p:txBody>
      </p:sp>
    </p:spTree>
    <p:extLst>
      <p:ext uri="{BB962C8B-B14F-4D97-AF65-F5344CB8AC3E}">
        <p14:creationId xmlns:p14="http://schemas.microsoft.com/office/powerpoint/2010/main" xmlns="" val="242337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36576" indent="0">
              <a:buNone/>
            </a:pPr>
            <a:endParaRPr lang="en-IN" dirty="0" smtClean="0"/>
          </a:p>
          <a:p>
            <a:pPr marL="36576" indent="0">
              <a:buNone/>
            </a:pPr>
            <a:endParaRPr lang="en-IN" dirty="0"/>
          </a:p>
          <a:p>
            <a:pPr marL="36576" indent="0">
              <a:buNone/>
            </a:pPr>
            <a:endParaRPr lang="en-IN" dirty="0" smtClean="0"/>
          </a:p>
          <a:p>
            <a:pPr marL="36576" indent="0" algn="ctr">
              <a:buNone/>
            </a:pPr>
            <a:r>
              <a:rPr lang="en-IN" sz="11500" u="sng" dirty="0" smtClean="0"/>
              <a:t>THANK YOU</a:t>
            </a:r>
            <a:endParaRPr lang="en-IN" sz="11500" u="sng" dirty="0"/>
          </a:p>
        </p:txBody>
      </p:sp>
    </p:spTree>
    <p:extLst>
      <p:ext uri="{BB962C8B-B14F-4D97-AF65-F5344CB8AC3E}">
        <p14:creationId xmlns:p14="http://schemas.microsoft.com/office/powerpoint/2010/main" xmlns="" val="12719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 y="7690"/>
            <a:ext cx="11155680" cy="6850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1391760"/>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2274</TotalTime>
  <Words>7761</Words>
  <Application>Microsoft Office PowerPoint</Application>
  <PresentationFormat>Custom</PresentationFormat>
  <Paragraphs>642</Paragraphs>
  <Slides>82</Slides>
  <Notes>20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Technic</vt:lpstr>
      <vt:lpstr>UNION BUDGET 2019</vt:lpstr>
      <vt:lpstr>Slide 2</vt:lpstr>
      <vt:lpstr>Slide 3</vt:lpstr>
      <vt:lpstr>The Positives and Negatives</vt:lpstr>
      <vt:lpstr>BUDGET HIGHLIGHTS - DIRECT TAXES</vt:lpstr>
      <vt:lpstr>Slide 6</vt:lpstr>
      <vt:lpstr>Slide 7</vt:lpstr>
      <vt:lpstr>Slide 8</vt:lpstr>
      <vt:lpstr>Slide 9</vt:lpstr>
      <vt:lpstr>DIRECT TAX PROPOSALS</vt:lpstr>
      <vt:lpstr>RATES OF TAX / THRESHOLD LIMIT </vt:lpstr>
      <vt:lpstr>New Sections Inserted:</vt:lpstr>
      <vt:lpstr>Sections 80EEA</vt:lpstr>
      <vt:lpstr>Section 80EEB</vt:lpstr>
      <vt:lpstr> Section 194M  (wef 1st September 2019) </vt:lpstr>
      <vt:lpstr>Sections 194N [Payment of certain amounts in cash]  Wef 1st September 2019</vt:lpstr>
      <vt:lpstr>Exceptions to Section 194N</vt:lpstr>
      <vt:lpstr>Section 269SU [Acceptance of payment through prescribed electronic modes]</vt:lpstr>
      <vt:lpstr>Section 271DB [Penalty for failure to comply with provisions of section 269SU]</vt:lpstr>
      <vt:lpstr>AMENDMENTS</vt:lpstr>
      <vt:lpstr> Amendments to Section 2 </vt:lpstr>
      <vt:lpstr>Amendment to Section 9</vt:lpstr>
      <vt:lpstr>Amendment to Section 12AA</vt:lpstr>
      <vt:lpstr>Amendment to Section 12AA</vt:lpstr>
      <vt:lpstr>Amendment to Section 40</vt:lpstr>
      <vt:lpstr>Amendment to Section 40A</vt:lpstr>
      <vt:lpstr>Amendment to Section 43B</vt:lpstr>
      <vt:lpstr>Amendment to Section 43 B</vt:lpstr>
      <vt:lpstr>Amendment to Section 43B</vt:lpstr>
      <vt:lpstr>Amendment to Section 43D  (Income of Public Financial Institution, Public Companies etc)</vt:lpstr>
      <vt:lpstr>Amendment to Section 43D</vt:lpstr>
      <vt:lpstr>Amendment to Section 44AD</vt:lpstr>
      <vt:lpstr>Amendment to Section 50C</vt:lpstr>
      <vt:lpstr>Amendment to Section 50CA</vt:lpstr>
      <vt:lpstr>Amendment to Section 54GB</vt:lpstr>
      <vt:lpstr>Amendment to Section 79</vt:lpstr>
      <vt:lpstr>Amendment to Section 79</vt:lpstr>
      <vt:lpstr>Amendment to Section 79</vt:lpstr>
      <vt:lpstr>Amendment to Section 80C wef 1st April 2020</vt:lpstr>
      <vt:lpstr>Amendment to Section 80CCD (Pension scheme)</vt:lpstr>
      <vt:lpstr>Amendment to Section 80LA(1)</vt:lpstr>
      <vt:lpstr>Amendment to Section 80LA(1)</vt:lpstr>
      <vt:lpstr>Amendment to Section 92CE</vt:lpstr>
      <vt:lpstr>Insertion of further subsections in 92CE</vt:lpstr>
      <vt:lpstr>Substitution of Section 92D</vt:lpstr>
      <vt:lpstr>Substitution of Section 92D</vt:lpstr>
      <vt:lpstr>Amendment to Section 115JB</vt:lpstr>
      <vt:lpstr>Amendment to Section 115-O </vt:lpstr>
      <vt:lpstr>Amendment to Section 139</vt:lpstr>
      <vt:lpstr>Insertion to Section 139A</vt:lpstr>
      <vt:lpstr>Amendment to Section 139A</vt:lpstr>
      <vt:lpstr>Amendment to Section 139A</vt:lpstr>
      <vt:lpstr>Amendment to Section 139AA</vt:lpstr>
      <vt:lpstr>Amendment to Section 140A</vt:lpstr>
      <vt:lpstr>Amendment to Section 143</vt:lpstr>
      <vt:lpstr>Amendment to Section 194DA</vt:lpstr>
      <vt:lpstr>Amendment to Section 194-IA</vt:lpstr>
      <vt:lpstr>Amendment to Section 195</vt:lpstr>
      <vt:lpstr>Amendment to Section 197</vt:lpstr>
      <vt:lpstr>Amendment to Section 201</vt:lpstr>
      <vt:lpstr>Amendment to Section 206A (Mainly floppy disks, CD Rom, Tapes etc removed)</vt:lpstr>
      <vt:lpstr>Amendment to Section 234A</vt:lpstr>
      <vt:lpstr>Amendment to Section 234B</vt:lpstr>
      <vt:lpstr>Amendment to Section 234C</vt:lpstr>
      <vt:lpstr>Amendment to Section 239</vt:lpstr>
      <vt:lpstr>Amendment to Section 269SS</vt:lpstr>
      <vt:lpstr>Amendment to Section 269ST</vt:lpstr>
      <vt:lpstr>Amendment to Section 269T</vt:lpstr>
      <vt:lpstr>Amendment to Section 270A (Penalty for under reporting and misreporting</vt:lpstr>
      <vt:lpstr>Amendment to Section 272B</vt:lpstr>
      <vt:lpstr>Amendment to Section 272B</vt:lpstr>
      <vt:lpstr>Amendment to Section 276CC</vt:lpstr>
      <vt:lpstr>Amendment to Section 285BA</vt:lpstr>
      <vt:lpstr>Case-laws That Are Likely To Be Impacted/ Overruled / Confirmed</vt:lpstr>
      <vt:lpstr>Slide 75</vt:lpstr>
      <vt:lpstr>Slide 76</vt:lpstr>
      <vt:lpstr>Slide 77</vt:lpstr>
      <vt:lpstr>Slide 78</vt:lpstr>
      <vt:lpstr>Slide 79</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mm</cp:lastModifiedBy>
  <cp:revision>324</cp:revision>
  <cp:lastPrinted>2019-07-12T07:04:13Z</cp:lastPrinted>
  <dcterms:created xsi:type="dcterms:W3CDTF">2019-07-05T05:30:35Z</dcterms:created>
  <dcterms:modified xsi:type="dcterms:W3CDTF">2019-07-12T13:14:23Z</dcterms:modified>
</cp:coreProperties>
</file>