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67" r:id="rId4"/>
    <p:sldId id="258" r:id="rId5"/>
    <p:sldId id="269" r:id="rId6"/>
    <p:sldId id="268" r:id="rId7"/>
    <p:sldId id="280" r:id="rId8"/>
    <p:sldId id="257" r:id="rId9"/>
    <p:sldId id="259" r:id="rId10"/>
    <p:sldId id="260" r:id="rId11"/>
    <p:sldId id="261" r:id="rId12"/>
    <p:sldId id="293" r:id="rId13"/>
    <p:sldId id="294" r:id="rId14"/>
    <p:sldId id="295" r:id="rId15"/>
    <p:sldId id="271" r:id="rId16"/>
    <p:sldId id="274" r:id="rId17"/>
    <p:sldId id="262" r:id="rId18"/>
    <p:sldId id="272" r:id="rId19"/>
    <p:sldId id="296" r:id="rId20"/>
    <p:sldId id="273" r:id="rId21"/>
    <p:sldId id="281" r:id="rId22"/>
    <p:sldId id="282" r:id="rId23"/>
    <p:sldId id="297" r:id="rId24"/>
    <p:sldId id="283" r:id="rId25"/>
    <p:sldId id="284" r:id="rId26"/>
    <p:sldId id="276" r:id="rId27"/>
    <p:sldId id="298" r:id="rId28"/>
    <p:sldId id="290" r:id="rId29"/>
    <p:sldId id="299" r:id="rId30"/>
    <p:sldId id="285" r:id="rId31"/>
    <p:sldId id="277" r:id="rId32"/>
    <p:sldId id="278" r:id="rId33"/>
    <p:sldId id="300" r:id="rId34"/>
    <p:sldId id="301" r:id="rId35"/>
    <p:sldId id="286" r:id="rId36"/>
    <p:sldId id="288" r:id="rId37"/>
    <p:sldId id="287" r:id="rId38"/>
    <p:sldId id="289" r:id="rId39"/>
    <p:sldId id="279" r:id="rId40"/>
    <p:sldId id="266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540FA-2D79-4C83-A247-D056AE5C4B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657F7-8764-4114-8C43-E0A3C98D6479}">
      <dgm:prSet phldrT="[Text]"/>
      <dgm:spPr/>
      <dgm:t>
        <a:bodyPr/>
        <a:lstStyle/>
        <a:p>
          <a:r>
            <a:rPr lang="en-US" dirty="0"/>
            <a:t>Jul </a:t>
          </a:r>
          <a:r>
            <a:rPr lang="en-US" dirty="0">
              <a:latin typeface="Book Antiqua" panose="02040602050305030304" pitchFamily="18" charset="0"/>
            </a:rPr>
            <a:t>18,2018</a:t>
          </a:r>
        </a:p>
      </dgm:t>
    </dgm:pt>
    <dgm:pt modelId="{1D696EC3-8F7C-4010-9A85-D6B6732BC0A4}" type="parTrans" cxnId="{00742F95-F9E7-41BD-8B85-BD9E24406A4D}">
      <dgm:prSet/>
      <dgm:spPr/>
      <dgm:t>
        <a:bodyPr/>
        <a:lstStyle/>
        <a:p>
          <a:endParaRPr lang="en-US"/>
        </a:p>
      </dgm:t>
    </dgm:pt>
    <dgm:pt modelId="{3A3C9BC7-5E52-4C8E-900C-3C16043BA54E}" type="sibTrans" cxnId="{00742F95-F9E7-41BD-8B85-BD9E24406A4D}">
      <dgm:prSet/>
      <dgm:spPr/>
      <dgm:t>
        <a:bodyPr/>
        <a:lstStyle/>
        <a:p>
          <a:endParaRPr lang="en-US"/>
        </a:p>
      </dgm:t>
    </dgm:pt>
    <dgm:pt modelId="{76748F06-B242-4605-B103-0825DE8C4F81}">
      <dgm:prSet phldrT="[Text]"/>
      <dgm:spPr/>
      <dgm:t>
        <a:bodyPr/>
        <a:lstStyle/>
        <a:p>
          <a:r>
            <a:rPr lang="en-US" b="0" i="0" dirty="0">
              <a:latin typeface="Book Antiqua" panose="02040602050305030304" pitchFamily="18" charset="0"/>
            </a:rPr>
            <a:t>The Banning of Unregulated Deposit Schemes Bill, 2018  was introduced in </a:t>
          </a:r>
          <a:r>
            <a:rPr lang="en-US" b="0" i="0" dirty="0" err="1">
              <a:latin typeface="Book Antiqua" panose="02040602050305030304" pitchFamily="18" charset="0"/>
            </a:rPr>
            <a:t>Lok</a:t>
          </a:r>
          <a:r>
            <a:rPr lang="en-US" b="0" i="0" dirty="0">
              <a:latin typeface="Book Antiqua" panose="02040602050305030304" pitchFamily="18" charset="0"/>
            </a:rPr>
            <a:t> Sabha by the Minister of State for Finance, Mr. Shiv </a:t>
          </a:r>
          <a:r>
            <a:rPr lang="en-US" b="0" i="0" dirty="0" err="1">
              <a:latin typeface="Book Antiqua" panose="02040602050305030304" pitchFamily="18" charset="0"/>
            </a:rPr>
            <a:t>Pratap</a:t>
          </a:r>
          <a:r>
            <a:rPr lang="en-US" b="0" i="0" dirty="0">
              <a:latin typeface="Book Antiqua" panose="02040602050305030304" pitchFamily="18" charset="0"/>
            </a:rPr>
            <a:t> Shukla</a:t>
          </a:r>
          <a:endParaRPr lang="en-US" dirty="0">
            <a:latin typeface="Book Antiqua" panose="02040602050305030304" pitchFamily="18" charset="0"/>
          </a:endParaRPr>
        </a:p>
      </dgm:t>
    </dgm:pt>
    <dgm:pt modelId="{972B9CD9-CF2C-441A-A94E-7BDA0F8C387C}" type="parTrans" cxnId="{43ADF5FB-F516-4CFA-98A7-058E2D9CCC04}">
      <dgm:prSet/>
      <dgm:spPr/>
      <dgm:t>
        <a:bodyPr/>
        <a:lstStyle/>
        <a:p>
          <a:endParaRPr lang="en-US"/>
        </a:p>
      </dgm:t>
    </dgm:pt>
    <dgm:pt modelId="{3990CDE1-1FE8-4984-B454-3745879E3E92}" type="sibTrans" cxnId="{43ADF5FB-F516-4CFA-98A7-058E2D9CCC04}">
      <dgm:prSet/>
      <dgm:spPr/>
      <dgm:t>
        <a:bodyPr/>
        <a:lstStyle/>
        <a:p>
          <a:endParaRPr lang="en-US"/>
        </a:p>
      </dgm:t>
    </dgm:pt>
    <dgm:pt modelId="{5AB49F35-6020-4F33-95F6-D7C38AECE8B4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Aug 10,2018</a:t>
          </a:r>
        </a:p>
      </dgm:t>
    </dgm:pt>
    <dgm:pt modelId="{B77CE7E2-372C-4244-8D0D-388A1DDB7163}" type="parTrans" cxnId="{377681F3-FC0C-4618-B837-51258FFC9381}">
      <dgm:prSet/>
      <dgm:spPr/>
      <dgm:t>
        <a:bodyPr/>
        <a:lstStyle/>
        <a:p>
          <a:endParaRPr lang="en-US"/>
        </a:p>
      </dgm:t>
    </dgm:pt>
    <dgm:pt modelId="{6C2C96E8-EE2C-4680-9150-6798B86D3212}" type="sibTrans" cxnId="{377681F3-FC0C-4618-B837-51258FFC9381}">
      <dgm:prSet/>
      <dgm:spPr/>
      <dgm:t>
        <a:bodyPr/>
        <a:lstStyle/>
        <a:p>
          <a:endParaRPr lang="en-US"/>
        </a:p>
      </dgm:t>
    </dgm:pt>
    <dgm:pt modelId="{EEF0430F-1055-4B8A-AAB2-EA2F1D7FBADE}">
      <dgm:prSet phldrT="[Text]"/>
      <dgm:spPr/>
      <dgm:t>
        <a:bodyPr/>
        <a:lstStyle/>
        <a:p>
          <a:r>
            <a:rPr lang="en-US" dirty="0"/>
            <a:t>Referred to </a:t>
          </a:r>
          <a:r>
            <a:rPr lang="en-US" dirty="0">
              <a:latin typeface="Book Antiqua" panose="02040602050305030304" pitchFamily="18" charset="0"/>
            </a:rPr>
            <a:t>Standing</a:t>
          </a:r>
          <a:r>
            <a:rPr lang="en-US" dirty="0"/>
            <a:t> Committee</a:t>
          </a:r>
        </a:p>
      </dgm:t>
    </dgm:pt>
    <dgm:pt modelId="{5034C9E0-D87F-4C03-86E4-05DD271BEBDA}" type="parTrans" cxnId="{D32DB912-B9FC-4939-93C5-5DD814C7F6B6}">
      <dgm:prSet/>
      <dgm:spPr/>
      <dgm:t>
        <a:bodyPr/>
        <a:lstStyle/>
        <a:p>
          <a:endParaRPr lang="en-US"/>
        </a:p>
      </dgm:t>
    </dgm:pt>
    <dgm:pt modelId="{19AD207B-0D33-4093-B310-581CBB0782BB}" type="sibTrans" cxnId="{D32DB912-B9FC-4939-93C5-5DD814C7F6B6}">
      <dgm:prSet/>
      <dgm:spPr/>
      <dgm:t>
        <a:bodyPr/>
        <a:lstStyle/>
        <a:p>
          <a:endParaRPr lang="en-US"/>
        </a:p>
      </dgm:t>
    </dgm:pt>
    <dgm:pt modelId="{27295812-55EC-4F56-86DB-D494C97005C2}">
      <dgm:prSet phldrT="[Text]"/>
      <dgm:spPr/>
      <dgm:t>
        <a:bodyPr/>
        <a:lstStyle/>
        <a:p>
          <a:r>
            <a:rPr lang="en-US" dirty="0"/>
            <a:t>Jan 03 , </a:t>
          </a:r>
          <a:r>
            <a:rPr lang="en-US" dirty="0" smtClean="0"/>
            <a:t>2019</a:t>
          </a:r>
          <a:endParaRPr lang="en-US" dirty="0"/>
        </a:p>
      </dgm:t>
    </dgm:pt>
    <dgm:pt modelId="{43149156-D1B0-4FBE-93BF-B9FAACD44269}" type="parTrans" cxnId="{C35F941C-DA3E-4B39-8E2B-BC42A1AA1D46}">
      <dgm:prSet/>
      <dgm:spPr/>
      <dgm:t>
        <a:bodyPr/>
        <a:lstStyle/>
        <a:p>
          <a:endParaRPr lang="en-US"/>
        </a:p>
      </dgm:t>
    </dgm:pt>
    <dgm:pt modelId="{DB15BF61-B2B1-47CC-9710-7217B4DF406F}" type="sibTrans" cxnId="{C35F941C-DA3E-4B39-8E2B-BC42A1AA1D46}">
      <dgm:prSet/>
      <dgm:spPr/>
      <dgm:t>
        <a:bodyPr/>
        <a:lstStyle/>
        <a:p>
          <a:endParaRPr lang="en-US"/>
        </a:p>
      </dgm:t>
    </dgm:pt>
    <dgm:pt modelId="{BCD25346-E3EB-4881-95A8-DD9CAAF6FFA8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Standing</a:t>
          </a:r>
          <a:r>
            <a:rPr lang="en-US" dirty="0"/>
            <a:t> Committee Report was submitted</a:t>
          </a:r>
        </a:p>
      </dgm:t>
    </dgm:pt>
    <dgm:pt modelId="{3165C539-7B3C-4519-940D-A1822E9FC78E}" type="parTrans" cxnId="{A35F8DCC-C3BB-4077-89B6-5D268026C1FA}">
      <dgm:prSet/>
      <dgm:spPr/>
      <dgm:t>
        <a:bodyPr/>
        <a:lstStyle/>
        <a:p>
          <a:endParaRPr lang="en-US"/>
        </a:p>
      </dgm:t>
    </dgm:pt>
    <dgm:pt modelId="{0A0FF882-D74B-4CBB-870E-268D9CF36844}" type="sibTrans" cxnId="{A35F8DCC-C3BB-4077-89B6-5D268026C1FA}">
      <dgm:prSet/>
      <dgm:spPr/>
      <dgm:t>
        <a:bodyPr/>
        <a:lstStyle/>
        <a:p>
          <a:endParaRPr lang="en-US"/>
        </a:p>
      </dgm:t>
    </dgm:pt>
    <dgm:pt modelId="{5E69E47C-009E-46F8-B50D-D72F2DAFF634}">
      <dgm:prSet phldrT="[Text]"/>
      <dgm:spPr/>
      <dgm:t>
        <a:bodyPr/>
        <a:lstStyle/>
        <a:p>
          <a:endParaRPr lang="en-US" dirty="0"/>
        </a:p>
      </dgm:t>
    </dgm:pt>
    <dgm:pt modelId="{58E841A2-DB4A-43C6-9FC1-E5A4A834556E}" type="parTrans" cxnId="{96835412-D8C5-4E5B-BD99-24C9A4E1E60D}">
      <dgm:prSet/>
      <dgm:spPr/>
      <dgm:t>
        <a:bodyPr/>
        <a:lstStyle/>
        <a:p>
          <a:endParaRPr lang="en-US"/>
        </a:p>
      </dgm:t>
    </dgm:pt>
    <dgm:pt modelId="{673FDA15-4E48-4735-A65F-FC75214370F2}" type="sibTrans" cxnId="{96835412-D8C5-4E5B-BD99-24C9A4E1E60D}">
      <dgm:prSet/>
      <dgm:spPr/>
      <dgm:t>
        <a:bodyPr/>
        <a:lstStyle/>
        <a:p>
          <a:endParaRPr lang="en-US"/>
        </a:p>
      </dgm:t>
    </dgm:pt>
    <dgm:pt modelId="{FEFE8550-6395-4E4B-8E3D-5984A11CF339}">
      <dgm:prSet/>
      <dgm:spPr/>
      <dgm:t>
        <a:bodyPr/>
        <a:lstStyle/>
        <a:p>
          <a:r>
            <a:rPr lang="en-US" dirty="0"/>
            <a:t>Feb 13, 2019</a:t>
          </a:r>
        </a:p>
      </dgm:t>
    </dgm:pt>
    <dgm:pt modelId="{A28EEAF0-495A-4932-AE66-E51852B00349}" type="parTrans" cxnId="{4B61FAB7-D57D-44F3-AF6C-DAB83F54D4CF}">
      <dgm:prSet/>
      <dgm:spPr/>
      <dgm:t>
        <a:bodyPr/>
        <a:lstStyle/>
        <a:p>
          <a:endParaRPr lang="en-US"/>
        </a:p>
      </dgm:t>
    </dgm:pt>
    <dgm:pt modelId="{32717B02-D498-456D-9ADC-C44AD962FB7A}" type="sibTrans" cxnId="{4B61FAB7-D57D-44F3-AF6C-DAB83F54D4CF}">
      <dgm:prSet/>
      <dgm:spPr/>
      <dgm:t>
        <a:bodyPr/>
        <a:lstStyle/>
        <a:p>
          <a:endParaRPr lang="en-US"/>
        </a:p>
      </dgm:t>
    </dgm:pt>
    <dgm:pt modelId="{A790E477-D911-405D-9C33-16AF1857138F}">
      <dgm:prSet/>
      <dgm:spPr/>
      <dgm:t>
        <a:bodyPr/>
        <a:lstStyle/>
        <a:p>
          <a:r>
            <a:rPr lang="en-US" dirty="0"/>
            <a:t>Passed in </a:t>
          </a:r>
          <a:r>
            <a:rPr lang="en-US" dirty="0" err="1"/>
            <a:t>Lok</a:t>
          </a:r>
          <a:r>
            <a:rPr lang="en-US" dirty="0"/>
            <a:t> Sabha</a:t>
          </a:r>
        </a:p>
      </dgm:t>
    </dgm:pt>
    <dgm:pt modelId="{F8AE353A-F912-4BCF-ADFD-DCFB1CB04EFA}" type="parTrans" cxnId="{C1A93C2D-3B4C-4ECD-B37A-73CE7B365AA7}">
      <dgm:prSet/>
      <dgm:spPr/>
      <dgm:t>
        <a:bodyPr/>
        <a:lstStyle/>
        <a:p>
          <a:endParaRPr lang="en-US"/>
        </a:p>
      </dgm:t>
    </dgm:pt>
    <dgm:pt modelId="{34AC9B95-095B-45F0-B32E-3F06E0372403}" type="sibTrans" cxnId="{C1A93C2D-3B4C-4ECD-B37A-73CE7B365AA7}">
      <dgm:prSet/>
      <dgm:spPr/>
      <dgm:t>
        <a:bodyPr/>
        <a:lstStyle/>
        <a:p>
          <a:endParaRPr lang="en-US"/>
        </a:p>
      </dgm:t>
    </dgm:pt>
    <dgm:pt modelId="{C9993B26-6B5D-455E-8FCC-8A48586BC641}">
      <dgm:prSet/>
      <dgm:spPr/>
      <dgm:t>
        <a:bodyPr/>
        <a:lstStyle/>
        <a:p>
          <a:r>
            <a:rPr lang="en-US" dirty="0"/>
            <a:t>Feb </a:t>
          </a:r>
          <a:r>
            <a:rPr lang="en-US" dirty="0" smtClean="0">
              <a:latin typeface="Book Antiqua" panose="02040602050305030304" pitchFamily="18" charset="0"/>
            </a:rPr>
            <a:t>21,2019</a:t>
          </a:r>
          <a:endParaRPr lang="en-US" dirty="0">
            <a:latin typeface="Book Antiqua" panose="02040602050305030304" pitchFamily="18" charset="0"/>
          </a:endParaRPr>
        </a:p>
      </dgm:t>
    </dgm:pt>
    <dgm:pt modelId="{1A1974DC-3602-4607-8046-5EBD9A86B7B5}" type="parTrans" cxnId="{253ED8A9-09FC-486D-BF2E-B96158DDED41}">
      <dgm:prSet/>
      <dgm:spPr/>
      <dgm:t>
        <a:bodyPr/>
        <a:lstStyle/>
        <a:p>
          <a:endParaRPr lang="en-US"/>
        </a:p>
      </dgm:t>
    </dgm:pt>
    <dgm:pt modelId="{D50F8443-60B9-42F0-B4AD-2DE1BFA4545D}" type="sibTrans" cxnId="{253ED8A9-09FC-486D-BF2E-B96158DDED41}">
      <dgm:prSet/>
      <dgm:spPr/>
      <dgm:t>
        <a:bodyPr/>
        <a:lstStyle/>
        <a:p>
          <a:endParaRPr lang="en-US"/>
        </a:p>
      </dgm:t>
    </dgm:pt>
    <dgm:pt modelId="{B6A31B0F-67D1-4AE0-B38D-CC20FB612E94}">
      <dgm:prSet/>
      <dgm:spPr/>
      <dgm:t>
        <a:bodyPr/>
        <a:lstStyle/>
        <a:p>
          <a:r>
            <a:rPr lang="en-US" dirty="0"/>
            <a:t>The President </a:t>
          </a:r>
          <a:r>
            <a:rPr lang="en-US" dirty="0" smtClean="0">
              <a:latin typeface="Book Antiqua" panose="02040602050305030304" pitchFamily="18" charset="0"/>
            </a:rPr>
            <a:t>promulgated the Ordinance.</a:t>
          </a:r>
          <a:endParaRPr lang="en-US" dirty="0">
            <a:latin typeface="Book Antiqua" panose="02040602050305030304" pitchFamily="18" charset="0"/>
          </a:endParaRPr>
        </a:p>
      </dgm:t>
    </dgm:pt>
    <dgm:pt modelId="{969846FE-6A50-493E-96E5-93AF3B1D592F}" type="parTrans" cxnId="{AA511B69-1348-4BF6-BBCA-1DA22F382FF4}">
      <dgm:prSet/>
      <dgm:spPr/>
      <dgm:t>
        <a:bodyPr/>
        <a:lstStyle/>
        <a:p>
          <a:endParaRPr lang="en-US"/>
        </a:p>
      </dgm:t>
    </dgm:pt>
    <dgm:pt modelId="{9874A44C-3A6E-47A3-AA8E-37D62DF43FF5}" type="sibTrans" cxnId="{AA511B69-1348-4BF6-BBCA-1DA22F382FF4}">
      <dgm:prSet/>
      <dgm:spPr/>
      <dgm:t>
        <a:bodyPr/>
        <a:lstStyle/>
        <a:p>
          <a:endParaRPr lang="en-US"/>
        </a:p>
      </dgm:t>
    </dgm:pt>
    <dgm:pt modelId="{C83E58DB-1653-46E0-8C01-1ABF7253A98B}" type="pres">
      <dgm:prSet presAssocID="{C13540FA-2D79-4C83-A247-D056AE5C4B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8CA5A-4F11-4215-BC6D-B982E17CBB7A}" type="pres">
      <dgm:prSet presAssocID="{967657F7-8764-4114-8C43-E0A3C98D6479}" presName="composite" presStyleCnt="0"/>
      <dgm:spPr/>
    </dgm:pt>
    <dgm:pt modelId="{EA40C6D5-DD8C-4BF4-9060-F062543CDFF8}" type="pres">
      <dgm:prSet presAssocID="{967657F7-8764-4114-8C43-E0A3C98D647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BF1B7-4B84-41A2-B3E1-B34B61143B01}" type="pres">
      <dgm:prSet presAssocID="{967657F7-8764-4114-8C43-E0A3C98D647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0F8BD-FB79-4A93-8485-6D6B48051101}" type="pres">
      <dgm:prSet presAssocID="{3A3C9BC7-5E52-4C8E-900C-3C16043BA54E}" presName="sp" presStyleCnt="0"/>
      <dgm:spPr/>
    </dgm:pt>
    <dgm:pt modelId="{E0BA01EB-E301-4F2C-9D0B-914575F224DD}" type="pres">
      <dgm:prSet presAssocID="{5AB49F35-6020-4F33-95F6-D7C38AECE8B4}" presName="composite" presStyleCnt="0"/>
      <dgm:spPr/>
    </dgm:pt>
    <dgm:pt modelId="{BA331D3C-E448-42D2-8AFD-CE6621AE9CBC}" type="pres">
      <dgm:prSet presAssocID="{5AB49F35-6020-4F33-95F6-D7C38AECE8B4}" presName="parentText" presStyleLbl="alignNode1" presStyleIdx="1" presStyleCnt="5" custLinFactNeighborX="-8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CAEE4-1731-48D4-BB70-A73814813C0F}" type="pres">
      <dgm:prSet presAssocID="{5AB49F35-6020-4F33-95F6-D7C38AECE8B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4DB8D-A7E3-4DBA-83C5-BC99F90E1AD3}" type="pres">
      <dgm:prSet presAssocID="{6C2C96E8-EE2C-4680-9150-6798B86D3212}" presName="sp" presStyleCnt="0"/>
      <dgm:spPr/>
    </dgm:pt>
    <dgm:pt modelId="{2394A984-4BFD-42C0-9070-8E826F601233}" type="pres">
      <dgm:prSet presAssocID="{27295812-55EC-4F56-86DB-D494C97005C2}" presName="composite" presStyleCnt="0"/>
      <dgm:spPr/>
    </dgm:pt>
    <dgm:pt modelId="{184A1602-30DA-4046-AE30-2BA7BD2676DA}" type="pres">
      <dgm:prSet presAssocID="{27295812-55EC-4F56-86DB-D494C97005C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00A1-C997-403F-B349-794ACF64813F}" type="pres">
      <dgm:prSet presAssocID="{27295812-55EC-4F56-86DB-D494C97005C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87114-EFD1-4C8E-9009-C2EA7CB6E4B4}" type="pres">
      <dgm:prSet presAssocID="{DB15BF61-B2B1-47CC-9710-7217B4DF406F}" presName="sp" presStyleCnt="0"/>
      <dgm:spPr/>
    </dgm:pt>
    <dgm:pt modelId="{3B8410F2-77ED-4BD7-961C-CD7357F30528}" type="pres">
      <dgm:prSet presAssocID="{FEFE8550-6395-4E4B-8E3D-5984A11CF339}" presName="composite" presStyleCnt="0"/>
      <dgm:spPr/>
    </dgm:pt>
    <dgm:pt modelId="{7B5146EB-1090-4D89-B335-53EC699C3594}" type="pres">
      <dgm:prSet presAssocID="{FEFE8550-6395-4E4B-8E3D-5984A11CF33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C034-AE10-4CD7-97CC-BD94C09088F1}" type="pres">
      <dgm:prSet presAssocID="{FEFE8550-6395-4E4B-8E3D-5984A11CF33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9A1D-32C4-46B2-A494-21DD648CA92F}" type="pres">
      <dgm:prSet presAssocID="{32717B02-D498-456D-9ADC-C44AD962FB7A}" presName="sp" presStyleCnt="0"/>
      <dgm:spPr/>
    </dgm:pt>
    <dgm:pt modelId="{A5BE35D3-D52C-4547-BCFF-2215E24334C8}" type="pres">
      <dgm:prSet presAssocID="{C9993B26-6B5D-455E-8FCC-8A48586BC641}" presName="composite" presStyleCnt="0"/>
      <dgm:spPr/>
    </dgm:pt>
    <dgm:pt modelId="{7AD8FB9A-0995-4620-82ED-F6D21AD54C6B}" type="pres">
      <dgm:prSet presAssocID="{C9993B26-6B5D-455E-8FCC-8A48586BC64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4393C-15B8-43B1-BBBD-B14AEAFB6B10}" type="pres">
      <dgm:prSet presAssocID="{C9993B26-6B5D-455E-8FCC-8A48586BC64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695FA-8D25-4FB6-BF4B-20B49D763BAA}" type="presOf" srcId="{B6A31B0F-67D1-4AE0-B38D-CC20FB612E94}" destId="{DE34393C-15B8-43B1-BBBD-B14AEAFB6B10}" srcOrd="0" destOrd="0" presId="urn:microsoft.com/office/officeart/2005/8/layout/chevron2"/>
    <dgm:cxn modelId="{6158763B-A4E9-4D48-BF28-A5A719B305E4}" type="presOf" srcId="{27295812-55EC-4F56-86DB-D494C97005C2}" destId="{184A1602-30DA-4046-AE30-2BA7BD2676DA}" srcOrd="0" destOrd="0" presId="urn:microsoft.com/office/officeart/2005/8/layout/chevron2"/>
    <dgm:cxn modelId="{C1A93C2D-3B4C-4ECD-B37A-73CE7B365AA7}" srcId="{FEFE8550-6395-4E4B-8E3D-5984A11CF339}" destId="{A790E477-D911-405D-9C33-16AF1857138F}" srcOrd="0" destOrd="0" parTransId="{F8AE353A-F912-4BCF-ADFD-DCFB1CB04EFA}" sibTransId="{34AC9B95-095B-45F0-B32E-3F06E0372403}"/>
    <dgm:cxn modelId="{43ADF5FB-F516-4CFA-98A7-058E2D9CCC04}" srcId="{967657F7-8764-4114-8C43-E0A3C98D6479}" destId="{76748F06-B242-4605-B103-0825DE8C4F81}" srcOrd="0" destOrd="0" parTransId="{972B9CD9-CF2C-441A-A94E-7BDA0F8C387C}" sibTransId="{3990CDE1-1FE8-4984-B454-3745879E3E92}"/>
    <dgm:cxn modelId="{00742F95-F9E7-41BD-8B85-BD9E24406A4D}" srcId="{C13540FA-2D79-4C83-A247-D056AE5C4B7F}" destId="{967657F7-8764-4114-8C43-E0A3C98D6479}" srcOrd="0" destOrd="0" parTransId="{1D696EC3-8F7C-4010-9A85-D6B6732BC0A4}" sibTransId="{3A3C9BC7-5E52-4C8E-900C-3C16043BA54E}"/>
    <dgm:cxn modelId="{AA511B69-1348-4BF6-BBCA-1DA22F382FF4}" srcId="{C9993B26-6B5D-455E-8FCC-8A48586BC641}" destId="{B6A31B0F-67D1-4AE0-B38D-CC20FB612E94}" srcOrd="0" destOrd="0" parTransId="{969846FE-6A50-493E-96E5-93AF3B1D592F}" sibTransId="{9874A44C-3A6E-47A3-AA8E-37D62DF43FF5}"/>
    <dgm:cxn modelId="{ECBD9AF3-DB19-4F3F-AEA8-DDEB38E1AA38}" type="presOf" srcId="{EEF0430F-1055-4B8A-AAB2-EA2F1D7FBADE}" destId="{CAECAEE4-1731-48D4-BB70-A73814813C0F}" srcOrd="0" destOrd="0" presId="urn:microsoft.com/office/officeart/2005/8/layout/chevron2"/>
    <dgm:cxn modelId="{4D4BA330-7035-4298-93FC-7D10AF08F3B8}" type="presOf" srcId="{FEFE8550-6395-4E4B-8E3D-5984A11CF339}" destId="{7B5146EB-1090-4D89-B335-53EC699C3594}" srcOrd="0" destOrd="0" presId="urn:microsoft.com/office/officeart/2005/8/layout/chevron2"/>
    <dgm:cxn modelId="{5DEC4097-D68A-4482-9C20-4727A3D6D593}" type="presOf" srcId="{967657F7-8764-4114-8C43-E0A3C98D6479}" destId="{EA40C6D5-DD8C-4BF4-9060-F062543CDFF8}" srcOrd="0" destOrd="0" presId="urn:microsoft.com/office/officeart/2005/8/layout/chevron2"/>
    <dgm:cxn modelId="{D27C7C43-3C31-4178-A561-595E6089EE87}" type="presOf" srcId="{5AB49F35-6020-4F33-95F6-D7C38AECE8B4}" destId="{BA331D3C-E448-42D2-8AFD-CE6621AE9CBC}" srcOrd="0" destOrd="0" presId="urn:microsoft.com/office/officeart/2005/8/layout/chevron2"/>
    <dgm:cxn modelId="{C35F941C-DA3E-4B39-8E2B-BC42A1AA1D46}" srcId="{C13540FA-2D79-4C83-A247-D056AE5C4B7F}" destId="{27295812-55EC-4F56-86DB-D494C97005C2}" srcOrd="2" destOrd="0" parTransId="{43149156-D1B0-4FBE-93BF-B9FAACD44269}" sibTransId="{DB15BF61-B2B1-47CC-9710-7217B4DF406F}"/>
    <dgm:cxn modelId="{7237CAA4-5008-40A3-90D3-752BBF71501A}" type="presOf" srcId="{A790E477-D911-405D-9C33-16AF1857138F}" destId="{F8BCC034-AE10-4CD7-97CC-BD94C09088F1}" srcOrd="0" destOrd="0" presId="urn:microsoft.com/office/officeart/2005/8/layout/chevron2"/>
    <dgm:cxn modelId="{42B0374F-FAC7-430F-9359-A3C0494896E5}" type="presOf" srcId="{BCD25346-E3EB-4881-95A8-DD9CAAF6FFA8}" destId="{089300A1-C997-403F-B349-794ACF64813F}" srcOrd="0" destOrd="0" presId="urn:microsoft.com/office/officeart/2005/8/layout/chevron2"/>
    <dgm:cxn modelId="{377681F3-FC0C-4618-B837-51258FFC9381}" srcId="{C13540FA-2D79-4C83-A247-D056AE5C4B7F}" destId="{5AB49F35-6020-4F33-95F6-D7C38AECE8B4}" srcOrd="1" destOrd="0" parTransId="{B77CE7E2-372C-4244-8D0D-388A1DDB7163}" sibTransId="{6C2C96E8-EE2C-4680-9150-6798B86D3212}"/>
    <dgm:cxn modelId="{58252D69-DF2C-43CD-8F3D-63CD405BD7F8}" type="presOf" srcId="{C9993B26-6B5D-455E-8FCC-8A48586BC641}" destId="{7AD8FB9A-0995-4620-82ED-F6D21AD54C6B}" srcOrd="0" destOrd="0" presId="urn:microsoft.com/office/officeart/2005/8/layout/chevron2"/>
    <dgm:cxn modelId="{AA256494-4805-4269-889C-0D7CC6BC0A2B}" type="presOf" srcId="{C13540FA-2D79-4C83-A247-D056AE5C4B7F}" destId="{C83E58DB-1653-46E0-8C01-1ABF7253A98B}" srcOrd="0" destOrd="0" presId="urn:microsoft.com/office/officeart/2005/8/layout/chevron2"/>
    <dgm:cxn modelId="{A35F8DCC-C3BB-4077-89B6-5D268026C1FA}" srcId="{27295812-55EC-4F56-86DB-D494C97005C2}" destId="{BCD25346-E3EB-4881-95A8-DD9CAAF6FFA8}" srcOrd="0" destOrd="0" parTransId="{3165C539-7B3C-4519-940D-A1822E9FC78E}" sibTransId="{0A0FF882-D74B-4CBB-870E-268D9CF36844}"/>
    <dgm:cxn modelId="{4B61FAB7-D57D-44F3-AF6C-DAB83F54D4CF}" srcId="{C13540FA-2D79-4C83-A247-D056AE5C4B7F}" destId="{FEFE8550-6395-4E4B-8E3D-5984A11CF339}" srcOrd="3" destOrd="0" parTransId="{A28EEAF0-495A-4932-AE66-E51852B00349}" sibTransId="{32717B02-D498-456D-9ADC-C44AD962FB7A}"/>
    <dgm:cxn modelId="{D32DB912-B9FC-4939-93C5-5DD814C7F6B6}" srcId="{5AB49F35-6020-4F33-95F6-D7C38AECE8B4}" destId="{EEF0430F-1055-4B8A-AAB2-EA2F1D7FBADE}" srcOrd="0" destOrd="0" parTransId="{5034C9E0-D87F-4C03-86E4-05DD271BEBDA}" sibTransId="{19AD207B-0D33-4093-B310-581CBB0782BB}"/>
    <dgm:cxn modelId="{253ED8A9-09FC-486D-BF2E-B96158DDED41}" srcId="{C13540FA-2D79-4C83-A247-D056AE5C4B7F}" destId="{C9993B26-6B5D-455E-8FCC-8A48586BC641}" srcOrd="4" destOrd="0" parTransId="{1A1974DC-3602-4607-8046-5EBD9A86B7B5}" sibTransId="{D50F8443-60B9-42F0-B4AD-2DE1BFA4545D}"/>
    <dgm:cxn modelId="{A8787309-2C02-4A9C-BC3B-386EE38459C0}" type="presOf" srcId="{76748F06-B242-4605-B103-0825DE8C4F81}" destId="{4F7BF1B7-4B84-41A2-B3E1-B34B61143B01}" srcOrd="0" destOrd="0" presId="urn:microsoft.com/office/officeart/2005/8/layout/chevron2"/>
    <dgm:cxn modelId="{96835412-D8C5-4E5B-BD99-24C9A4E1E60D}" srcId="{27295812-55EC-4F56-86DB-D494C97005C2}" destId="{5E69E47C-009E-46F8-B50D-D72F2DAFF634}" srcOrd="1" destOrd="0" parTransId="{58E841A2-DB4A-43C6-9FC1-E5A4A834556E}" sibTransId="{673FDA15-4E48-4735-A65F-FC75214370F2}"/>
    <dgm:cxn modelId="{46252F76-3D86-4835-B604-7B64055880B6}" type="presOf" srcId="{5E69E47C-009E-46F8-B50D-D72F2DAFF634}" destId="{089300A1-C997-403F-B349-794ACF64813F}" srcOrd="0" destOrd="1" presId="urn:microsoft.com/office/officeart/2005/8/layout/chevron2"/>
    <dgm:cxn modelId="{9DFA9EB5-BFC3-49E0-9F7D-11B8BD8ED225}" type="presParOf" srcId="{C83E58DB-1653-46E0-8C01-1ABF7253A98B}" destId="{DB48CA5A-4F11-4215-BC6D-B982E17CBB7A}" srcOrd="0" destOrd="0" presId="urn:microsoft.com/office/officeart/2005/8/layout/chevron2"/>
    <dgm:cxn modelId="{9639B7EF-51CB-4223-B845-633246368ECC}" type="presParOf" srcId="{DB48CA5A-4F11-4215-BC6D-B982E17CBB7A}" destId="{EA40C6D5-DD8C-4BF4-9060-F062543CDFF8}" srcOrd="0" destOrd="0" presId="urn:microsoft.com/office/officeart/2005/8/layout/chevron2"/>
    <dgm:cxn modelId="{B1D218C1-84A8-4C7E-8374-694445CAB99A}" type="presParOf" srcId="{DB48CA5A-4F11-4215-BC6D-B982E17CBB7A}" destId="{4F7BF1B7-4B84-41A2-B3E1-B34B61143B01}" srcOrd="1" destOrd="0" presId="urn:microsoft.com/office/officeart/2005/8/layout/chevron2"/>
    <dgm:cxn modelId="{93CE7343-E4B8-49AC-A609-7553B3609C28}" type="presParOf" srcId="{C83E58DB-1653-46E0-8C01-1ABF7253A98B}" destId="{AF60F8BD-FB79-4A93-8485-6D6B48051101}" srcOrd="1" destOrd="0" presId="urn:microsoft.com/office/officeart/2005/8/layout/chevron2"/>
    <dgm:cxn modelId="{CDAE055D-7682-46B2-A963-7D92D231DB7D}" type="presParOf" srcId="{C83E58DB-1653-46E0-8C01-1ABF7253A98B}" destId="{E0BA01EB-E301-4F2C-9D0B-914575F224DD}" srcOrd="2" destOrd="0" presId="urn:microsoft.com/office/officeart/2005/8/layout/chevron2"/>
    <dgm:cxn modelId="{1DF14F1B-08B9-4F69-9289-F1C12C63D238}" type="presParOf" srcId="{E0BA01EB-E301-4F2C-9D0B-914575F224DD}" destId="{BA331D3C-E448-42D2-8AFD-CE6621AE9CBC}" srcOrd="0" destOrd="0" presId="urn:microsoft.com/office/officeart/2005/8/layout/chevron2"/>
    <dgm:cxn modelId="{D2CAC01A-918D-4BC7-BB7C-C4E05C4F0B38}" type="presParOf" srcId="{E0BA01EB-E301-4F2C-9D0B-914575F224DD}" destId="{CAECAEE4-1731-48D4-BB70-A73814813C0F}" srcOrd="1" destOrd="0" presId="urn:microsoft.com/office/officeart/2005/8/layout/chevron2"/>
    <dgm:cxn modelId="{47FA497E-4E1A-41F2-A161-21DF76F9B1EE}" type="presParOf" srcId="{C83E58DB-1653-46E0-8C01-1ABF7253A98B}" destId="{3044DB8D-A7E3-4DBA-83C5-BC99F90E1AD3}" srcOrd="3" destOrd="0" presId="urn:microsoft.com/office/officeart/2005/8/layout/chevron2"/>
    <dgm:cxn modelId="{80A3C92E-499E-49DF-88AE-E74B6B5F3771}" type="presParOf" srcId="{C83E58DB-1653-46E0-8C01-1ABF7253A98B}" destId="{2394A984-4BFD-42C0-9070-8E826F601233}" srcOrd="4" destOrd="0" presId="urn:microsoft.com/office/officeart/2005/8/layout/chevron2"/>
    <dgm:cxn modelId="{61C93F28-D523-452D-857A-9FB50F40C052}" type="presParOf" srcId="{2394A984-4BFD-42C0-9070-8E826F601233}" destId="{184A1602-30DA-4046-AE30-2BA7BD2676DA}" srcOrd="0" destOrd="0" presId="urn:microsoft.com/office/officeart/2005/8/layout/chevron2"/>
    <dgm:cxn modelId="{4BC20D79-480B-4E58-AA03-394EC41D13EE}" type="presParOf" srcId="{2394A984-4BFD-42C0-9070-8E826F601233}" destId="{089300A1-C997-403F-B349-794ACF64813F}" srcOrd="1" destOrd="0" presId="urn:microsoft.com/office/officeart/2005/8/layout/chevron2"/>
    <dgm:cxn modelId="{0F223EE6-B11C-4A04-BF71-A5F7099734E6}" type="presParOf" srcId="{C83E58DB-1653-46E0-8C01-1ABF7253A98B}" destId="{47987114-EFD1-4C8E-9009-C2EA7CB6E4B4}" srcOrd="5" destOrd="0" presId="urn:microsoft.com/office/officeart/2005/8/layout/chevron2"/>
    <dgm:cxn modelId="{4EEE01C8-38B5-406E-99C9-22A8B30A1CEF}" type="presParOf" srcId="{C83E58DB-1653-46E0-8C01-1ABF7253A98B}" destId="{3B8410F2-77ED-4BD7-961C-CD7357F30528}" srcOrd="6" destOrd="0" presId="urn:microsoft.com/office/officeart/2005/8/layout/chevron2"/>
    <dgm:cxn modelId="{9EC98B9D-6A43-404C-A79A-8E5C67116C47}" type="presParOf" srcId="{3B8410F2-77ED-4BD7-961C-CD7357F30528}" destId="{7B5146EB-1090-4D89-B335-53EC699C3594}" srcOrd="0" destOrd="0" presId="urn:microsoft.com/office/officeart/2005/8/layout/chevron2"/>
    <dgm:cxn modelId="{749F3E90-2519-4636-B261-6200814D26C4}" type="presParOf" srcId="{3B8410F2-77ED-4BD7-961C-CD7357F30528}" destId="{F8BCC034-AE10-4CD7-97CC-BD94C09088F1}" srcOrd="1" destOrd="0" presId="urn:microsoft.com/office/officeart/2005/8/layout/chevron2"/>
    <dgm:cxn modelId="{3F096F8A-F2E1-4C71-9852-AE2C313ED661}" type="presParOf" srcId="{C83E58DB-1653-46E0-8C01-1ABF7253A98B}" destId="{76779A1D-32C4-46B2-A494-21DD648CA92F}" srcOrd="7" destOrd="0" presId="urn:microsoft.com/office/officeart/2005/8/layout/chevron2"/>
    <dgm:cxn modelId="{3DF8C291-EFFB-4C0E-8854-9220095EDD6E}" type="presParOf" srcId="{C83E58DB-1653-46E0-8C01-1ABF7253A98B}" destId="{A5BE35D3-D52C-4547-BCFF-2215E24334C8}" srcOrd="8" destOrd="0" presId="urn:microsoft.com/office/officeart/2005/8/layout/chevron2"/>
    <dgm:cxn modelId="{48182DCD-7C9A-44F3-B869-AE7FD97150D0}" type="presParOf" srcId="{A5BE35D3-D52C-4547-BCFF-2215E24334C8}" destId="{7AD8FB9A-0995-4620-82ED-F6D21AD54C6B}" srcOrd="0" destOrd="0" presId="urn:microsoft.com/office/officeart/2005/8/layout/chevron2"/>
    <dgm:cxn modelId="{A0B589F7-564C-4FF1-9B13-7BDF419535E9}" type="presParOf" srcId="{A5BE35D3-D52C-4547-BCFF-2215E24334C8}" destId="{DE34393C-15B8-43B1-BBBD-B14AEAFB6B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03C74-033E-4DDF-8BB3-9CCC9C4278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45113-4443-4831-8CBE-E00B89F88417}">
      <dgm:prSet phldrT="[Text]"/>
      <dgm:spPr/>
      <dgm:t>
        <a:bodyPr/>
        <a:lstStyle/>
        <a:p>
          <a:r>
            <a:rPr lang="en-US" dirty="0"/>
            <a:t>Bank/NBFC/Financial Institutions/Insurance companies   </a:t>
          </a:r>
        </a:p>
      </dgm:t>
    </dgm:pt>
    <dgm:pt modelId="{33D29C06-6CCE-4A72-9E8F-463FC2ABBF66}" type="parTrans" cxnId="{F0D8FE26-595E-49CC-BE71-3AFB9545E113}">
      <dgm:prSet/>
      <dgm:spPr/>
      <dgm:t>
        <a:bodyPr/>
        <a:lstStyle/>
        <a:p>
          <a:endParaRPr lang="en-US"/>
        </a:p>
      </dgm:t>
    </dgm:pt>
    <dgm:pt modelId="{260479B3-F737-4B86-BB4C-B21F9AF8A965}" type="sibTrans" cxnId="{F0D8FE26-595E-49CC-BE71-3AFB9545E113}">
      <dgm:prSet/>
      <dgm:spPr/>
      <dgm:t>
        <a:bodyPr/>
        <a:lstStyle/>
        <a:p>
          <a:endParaRPr lang="en-US"/>
        </a:p>
      </dgm:t>
    </dgm:pt>
    <dgm:pt modelId="{8CAD07C2-84BA-4DE3-A897-5A21A94F3F0B}">
      <dgm:prSet phldrT="[Text]"/>
      <dgm:spPr/>
      <dgm:t>
        <a:bodyPr/>
        <a:lstStyle/>
        <a:p>
          <a:r>
            <a:rPr lang="en-US" dirty="0"/>
            <a:t>The Government or repayment guaranteed by them.</a:t>
          </a:r>
        </a:p>
      </dgm:t>
    </dgm:pt>
    <dgm:pt modelId="{932906DD-E2B7-4576-8C84-AD7C5F4160E6}" type="parTrans" cxnId="{811626A1-C2BC-4EA5-B07C-34BCD9C83C41}">
      <dgm:prSet/>
      <dgm:spPr/>
      <dgm:t>
        <a:bodyPr/>
        <a:lstStyle/>
        <a:p>
          <a:endParaRPr lang="en-US"/>
        </a:p>
      </dgm:t>
    </dgm:pt>
    <dgm:pt modelId="{870689B1-0F59-4208-8C09-695894F34771}" type="sibTrans" cxnId="{811626A1-C2BC-4EA5-B07C-34BCD9C83C41}">
      <dgm:prSet/>
      <dgm:spPr/>
      <dgm:t>
        <a:bodyPr/>
        <a:lstStyle/>
        <a:p>
          <a:endParaRPr lang="en-US"/>
        </a:p>
      </dgm:t>
    </dgm:pt>
    <dgm:pt modelId="{50B0CED2-B2FD-421A-8A51-883565CD6DBC}">
      <dgm:prSet phldrT="[Text]"/>
      <dgm:spPr/>
      <dgm:t>
        <a:bodyPr/>
        <a:lstStyle/>
        <a:p>
          <a:r>
            <a:rPr lang="en-US" dirty="0" smtClean="0"/>
            <a:t>Statutory Authority constituted under an act of parliament or a state legislature</a:t>
          </a:r>
          <a:endParaRPr lang="en-US" dirty="0"/>
        </a:p>
      </dgm:t>
    </dgm:pt>
    <dgm:pt modelId="{77FFB097-93CF-4202-B909-F39C30F2BADD}" type="parTrans" cxnId="{E9B91951-B88F-41E3-8156-FAE058973A12}">
      <dgm:prSet/>
      <dgm:spPr/>
      <dgm:t>
        <a:bodyPr/>
        <a:lstStyle/>
        <a:p>
          <a:endParaRPr lang="en-US"/>
        </a:p>
      </dgm:t>
    </dgm:pt>
    <dgm:pt modelId="{8AC073F4-2F54-48A5-9731-D7BAD559EB2D}" type="sibTrans" cxnId="{E9B91951-B88F-41E3-8156-FAE058973A12}">
      <dgm:prSet/>
      <dgm:spPr/>
      <dgm:t>
        <a:bodyPr/>
        <a:lstStyle/>
        <a:p>
          <a:endParaRPr lang="en-US"/>
        </a:p>
      </dgm:t>
    </dgm:pt>
    <dgm:pt modelId="{6BB03AFC-8A3E-47B9-B852-A1CE698AFD64}">
      <dgm:prSet phldrT="[Text]" custT="1"/>
      <dgm:spPr/>
      <dgm:t>
        <a:bodyPr/>
        <a:lstStyle/>
        <a:p>
          <a:r>
            <a:rPr lang="en-US" sz="1600" dirty="0" smtClean="0"/>
            <a:t>Foreign Govt., Foreign/international banks/Foreign export credit collaborators etc. Foreign citizen , Foreign authorities or person resident outside India subject to the FEMA  1999</a:t>
          </a:r>
          <a:endParaRPr lang="en-US" sz="1600" dirty="0"/>
        </a:p>
      </dgm:t>
    </dgm:pt>
    <dgm:pt modelId="{AB96E2E1-C119-434E-B0C0-57131459800E}" type="sibTrans" cxnId="{C6E63914-0424-4565-960F-4285A172F0E7}">
      <dgm:prSet/>
      <dgm:spPr/>
      <dgm:t>
        <a:bodyPr/>
        <a:lstStyle/>
        <a:p>
          <a:endParaRPr lang="en-US"/>
        </a:p>
      </dgm:t>
    </dgm:pt>
    <dgm:pt modelId="{CBAF5215-8489-414F-ADDA-D2DC4E2584DC}" type="parTrans" cxnId="{C6E63914-0424-4565-960F-4285A172F0E7}">
      <dgm:prSet/>
      <dgm:spPr/>
      <dgm:t>
        <a:bodyPr/>
        <a:lstStyle/>
        <a:p>
          <a:endParaRPr lang="en-US"/>
        </a:p>
      </dgm:t>
    </dgm:pt>
    <dgm:pt modelId="{B39915D2-B581-4CE5-8159-F670023C0EA8}" type="pres">
      <dgm:prSet presAssocID="{24703C74-033E-4DDF-8BB3-9CCC9C427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41C98-2B65-43F4-B3A6-FF152CCE6859}" type="pres">
      <dgm:prSet presAssocID="{FDC45113-4443-4831-8CBE-E00B89F88417}" presName="parentLin" presStyleCnt="0"/>
      <dgm:spPr/>
    </dgm:pt>
    <dgm:pt modelId="{0665DB67-FBD5-4A3D-ABE9-013DD523B088}" type="pres">
      <dgm:prSet presAssocID="{FDC45113-4443-4831-8CBE-E00B89F8841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7E1BEC0-B741-4741-BEDA-1B1AF888C6EF}" type="pres">
      <dgm:prSet presAssocID="{FDC45113-4443-4831-8CBE-E00B89F88417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A51C4-17EF-462D-92B4-04296C32DFBF}" type="pres">
      <dgm:prSet presAssocID="{FDC45113-4443-4831-8CBE-E00B89F88417}" presName="negativeSpace" presStyleCnt="0"/>
      <dgm:spPr/>
    </dgm:pt>
    <dgm:pt modelId="{C0A8C19B-E521-4D1B-935F-D76E6D4DF8E7}" type="pres">
      <dgm:prSet presAssocID="{FDC45113-4443-4831-8CBE-E00B89F88417}" presName="childText" presStyleLbl="conFgAcc1" presStyleIdx="0" presStyleCnt="4">
        <dgm:presLayoutVars>
          <dgm:bulletEnabled val="1"/>
        </dgm:presLayoutVars>
      </dgm:prSet>
      <dgm:spPr/>
    </dgm:pt>
    <dgm:pt modelId="{1096CA41-9F89-478E-904B-174A04ABD226}" type="pres">
      <dgm:prSet presAssocID="{260479B3-F737-4B86-BB4C-B21F9AF8A965}" presName="spaceBetweenRectangles" presStyleCnt="0"/>
      <dgm:spPr/>
    </dgm:pt>
    <dgm:pt modelId="{390051E3-F0AF-4E27-8FD7-DA9FE277BFEE}" type="pres">
      <dgm:prSet presAssocID="{8CAD07C2-84BA-4DE3-A897-5A21A94F3F0B}" presName="parentLin" presStyleCnt="0"/>
      <dgm:spPr/>
    </dgm:pt>
    <dgm:pt modelId="{CF670FF7-B623-4B9B-BECA-7EF7E71B6D35}" type="pres">
      <dgm:prSet presAssocID="{8CAD07C2-84BA-4DE3-A897-5A21A94F3F0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2753C21-5ADB-4A94-BD13-F0433835C0D0}" type="pres">
      <dgm:prSet presAssocID="{8CAD07C2-84BA-4DE3-A897-5A21A94F3F0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D48D2-7C03-482C-99DD-7280AFB334AC}" type="pres">
      <dgm:prSet presAssocID="{8CAD07C2-84BA-4DE3-A897-5A21A94F3F0B}" presName="negativeSpace" presStyleCnt="0"/>
      <dgm:spPr/>
    </dgm:pt>
    <dgm:pt modelId="{6E5E71D4-327D-4CAE-BCAA-42FFC9D6B992}" type="pres">
      <dgm:prSet presAssocID="{8CAD07C2-84BA-4DE3-A897-5A21A94F3F0B}" presName="childText" presStyleLbl="conFgAcc1" presStyleIdx="1" presStyleCnt="4">
        <dgm:presLayoutVars>
          <dgm:bulletEnabled val="1"/>
        </dgm:presLayoutVars>
      </dgm:prSet>
      <dgm:spPr/>
    </dgm:pt>
    <dgm:pt modelId="{3A79C2FD-3921-4C58-B1F3-A83CC6FB81B8}" type="pres">
      <dgm:prSet presAssocID="{870689B1-0F59-4208-8C09-695894F34771}" presName="spaceBetweenRectangles" presStyleCnt="0"/>
      <dgm:spPr/>
    </dgm:pt>
    <dgm:pt modelId="{B06FE949-506A-44A4-A3B1-B0D09DA9B00B}" type="pres">
      <dgm:prSet presAssocID="{50B0CED2-B2FD-421A-8A51-883565CD6DBC}" presName="parentLin" presStyleCnt="0"/>
      <dgm:spPr/>
    </dgm:pt>
    <dgm:pt modelId="{E3DC1379-9910-4D9B-8626-E249C3B8DEA7}" type="pres">
      <dgm:prSet presAssocID="{50B0CED2-B2FD-421A-8A51-883565CD6DB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FCDD558-2CAD-4B29-9317-6693463D1A55}" type="pres">
      <dgm:prSet presAssocID="{50B0CED2-B2FD-421A-8A51-883565CD6DBC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38EF-9BE1-4B03-AEA7-CB0A1C431BE3}" type="pres">
      <dgm:prSet presAssocID="{50B0CED2-B2FD-421A-8A51-883565CD6DBC}" presName="negativeSpace" presStyleCnt="0"/>
      <dgm:spPr/>
    </dgm:pt>
    <dgm:pt modelId="{01F1EBBF-1714-46A6-B30D-D024724A0DD6}" type="pres">
      <dgm:prSet presAssocID="{50B0CED2-B2FD-421A-8A51-883565CD6DBC}" presName="childText" presStyleLbl="conFgAcc1" presStyleIdx="2" presStyleCnt="4">
        <dgm:presLayoutVars>
          <dgm:bulletEnabled val="1"/>
        </dgm:presLayoutVars>
      </dgm:prSet>
      <dgm:spPr/>
    </dgm:pt>
    <dgm:pt modelId="{8DF32EBE-815D-4E28-A8DE-72259568EB27}" type="pres">
      <dgm:prSet presAssocID="{8AC073F4-2F54-48A5-9731-D7BAD559EB2D}" presName="spaceBetweenRectangles" presStyleCnt="0"/>
      <dgm:spPr/>
    </dgm:pt>
    <dgm:pt modelId="{DF253A0D-5F4A-47AB-B765-0A1A805DE7AF}" type="pres">
      <dgm:prSet presAssocID="{6BB03AFC-8A3E-47B9-B852-A1CE698AFD64}" presName="parentLin" presStyleCnt="0"/>
      <dgm:spPr/>
    </dgm:pt>
    <dgm:pt modelId="{189B87B0-BE5D-4BFB-9009-4EF4C130AC59}" type="pres">
      <dgm:prSet presAssocID="{6BB03AFC-8A3E-47B9-B852-A1CE698AFD64}" presName="parentLeftMargin" presStyleLbl="node1" presStyleIdx="2" presStyleCnt="4" custScaleX="142857"/>
      <dgm:spPr/>
      <dgm:t>
        <a:bodyPr/>
        <a:lstStyle/>
        <a:p>
          <a:endParaRPr lang="en-US"/>
        </a:p>
      </dgm:t>
    </dgm:pt>
    <dgm:pt modelId="{F08ACD38-D919-4B4B-8276-DA5BE6B55EE1}" type="pres">
      <dgm:prSet presAssocID="{6BB03AFC-8A3E-47B9-B852-A1CE698AFD64}" presName="parentText" presStyleLbl="node1" presStyleIdx="3" presStyleCnt="4" custScaleX="188210" custScaleY="179325" custLinFactNeighborY="88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9FCF8-7B36-41D5-84C8-5D417EDCB76E}" type="pres">
      <dgm:prSet presAssocID="{6BB03AFC-8A3E-47B9-B852-A1CE698AFD64}" presName="negativeSpace" presStyleCnt="0"/>
      <dgm:spPr/>
    </dgm:pt>
    <dgm:pt modelId="{1F5E0452-FCF0-41CE-B7BA-6E565E1A0C6E}" type="pres">
      <dgm:prSet presAssocID="{6BB03AFC-8A3E-47B9-B852-A1CE698AFD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A1941E-03F5-49BE-BF3C-BE3CD064AAE3}" type="presOf" srcId="{24703C74-033E-4DDF-8BB3-9CCC9C4278E2}" destId="{B39915D2-B581-4CE5-8159-F670023C0EA8}" srcOrd="0" destOrd="0" presId="urn:microsoft.com/office/officeart/2005/8/layout/list1"/>
    <dgm:cxn modelId="{EFB81F58-4229-4EF4-B670-A4221A3C2791}" type="presOf" srcId="{50B0CED2-B2FD-421A-8A51-883565CD6DBC}" destId="{E3DC1379-9910-4D9B-8626-E249C3B8DEA7}" srcOrd="0" destOrd="0" presId="urn:microsoft.com/office/officeart/2005/8/layout/list1"/>
    <dgm:cxn modelId="{C6E63914-0424-4565-960F-4285A172F0E7}" srcId="{24703C74-033E-4DDF-8BB3-9CCC9C4278E2}" destId="{6BB03AFC-8A3E-47B9-B852-A1CE698AFD64}" srcOrd="3" destOrd="0" parTransId="{CBAF5215-8489-414F-ADDA-D2DC4E2584DC}" sibTransId="{AB96E2E1-C119-434E-B0C0-57131459800E}"/>
    <dgm:cxn modelId="{F67A1A67-0D2F-4924-87A4-D025EFCA0015}" type="presOf" srcId="{FDC45113-4443-4831-8CBE-E00B89F88417}" destId="{27E1BEC0-B741-4741-BEDA-1B1AF888C6EF}" srcOrd="1" destOrd="0" presId="urn:microsoft.com/office/officeart/2005/8/layout/list1"/>
    <dgm:cxn modelId="{1F876789-7BCE-4DAD-A5D5-09F1B08E7081}" type="presOf" srcId="{6BB03AFC-8A3E-47B9-B852-A1CE698AFD64}" destId="{189B87B0-BE5D-4BFB-9009-4EF4C130AC59}" srcOrd="0" destOrd="0" presId="urn:microsoft.com/office/officeart/2005/8/layout/list1"/>
    <dgm:cxn modelId="{1ECE2AC4-809A-4FDA-9822-9854693DE9B3}" type="presOf" srcId="{8CAD07C2-84BA-4DE3-A897-5A21A94F3F0B}" destId="{CF670FF7-B623-4B9B-BECA-7EF7E71B6D35}" srcOrd="0" destOrd="0" presId="urn:microsoft.com/office/officeart/2005/8/layout/list1"/>
    <dgm:cxn modelId="{29C44C72-4ED0-4784-A195-E2FEA26C67A6}" type="presOf" srcId="{8CAD07C2-84BA-4DE3-A897-5A21A94F3F0B}" destId="{12753C21-5ADB-4A94-BD13-F0433835C0D0}" srcOrd="1" destOrd="0" presId="urn:microsoft.com/office/officeart/2005/8/layout/list1"/>
    <dgm:cxn modelId="{E9B91951-B88F-41E3-8156-FAE058973A12}" srcId="{24703C74-033E-4DDF-8BB3-9CCC9C4278E2}" destId="{50B0CED2-B2FD-421A-8A51-883565CD6DBC}" srcOrd="2" destOrd="0" parTransId="{77FFB097-93CF-4202-B909-F39C30F2BADD}" sibTransId="{8AC073F4-2F54-48A5-9731-D7BAD559EB2D}"/>
    <dgm:cxn modelId="{F0D8FE26-595E-49CC-BE71-3AFB9545E113}" srcId="{24703C74-033E-4DDF-8BB3-9CCC9C4278E2}" destId="{FDC45113-4443-4831-8CBE-E00B89F88417}" srcOrd="0" destOrd="0" parTransId="{33D29C06-6CCE-4A72-9E8F-463FC2ABBF66}" sibTransId="{260479B3-F737-4B86-BB4C-B21F9AF8A965}"/>
    <dgm:cxn modelId="{5D8E6D28-787B-46AB-86BE-53D3E60B57A4}" type="presOf" srcId="{6BB03AFC-8A3E-47B9-B852-A1CE698AFD64}" destId="{F08ACD38-D919-4B4B-8276-DA5BE6B55EE1}" srcOrd="1" destOrd="0" presId="urn:microsoft.com/office/officeart/2005/8/layout/list1"/>
    <dgm:cxn modelId="{811626A1-C2BC-4EA5-B07C-34BCD9C83C41}" srcId="{24703C74-033E-4DDF-8BB3-9CCC9C4278E2}" destId="{8CAD07C2-84BA-4DE3-A897-5A21A94F3F0B}" srcOrd="1" destOrd="0" parTransId="{932906DD-E2B7-4576-8C84-AD7C5F4160E6}" sibTransId="{870689B1-0F59-4208-8C09-695894F34771}"/>
    <dgm:cxn modelId="{9D1CE524-1FE6-42FB-AC53-13894B68A092}" type="presOf" srcId="{50B0CED2-B2FD-421A-8A51-883565CD6DBC}" destId="{6FCDD558-2CAD-4B29-9317-6693463D1A55}" srcOrd="1" destOrd="0" presId="urn:microsoft.com/office/officeart/2005/8/layout/list1"/>
    <dgm:cxn modelId="{AB9DDE4F-5CE3-4A3B-82CE-05A7E7BBCA9A}" type="presOf" srcId="{FDC45113-4443-4831-8CBE-E00B89F88417}" destId="{0665DB67-FBD5-4A3D-ABE9-013DD523B088}" srcOrd="0" destOrd="0" presId="urn:microsoft.com/office/officeart/2005/8/layout/list1"/>
    <dgm:cxn modelId="{785D5C39-BDB8-4E2E-99CE-1B235DF0CE21}" type="presParOf" srcId="{B39915D2-B581-4CE5-8159-F670023C0EA8}" destId="{3B841C98-2B65-43F4-B3A6-FF152CCE6859}" srcOrd="0" destOrd="0" presId="urn:microsoft.com/office/officeart/2005/8/layout/list1"/>
    <dgm:cxn modelId="{C8567A20-B76B-4C04-945E-CE9961CF475F}" type="presParOf" srcId="{3B841C98-2B65-43F4-B3A6-FF152CCE6859}" destId="{0665DB67-FBD5-4A3D-ABE9-013DD523B088}" srcOrd="0" destOrd="0" presId="urn:microsoft.com/office/officeart/2005/8/layout/list1"/>
    <dgm:cxn modelId="{5DA3FA2C-6D77-4392-9C3F-CEDB5513FAEA}" type="presParOf" srcId="{3B841C98-2B65-43F4-B3A6-FF152CCE6859}" destId="{27E1BEC0-B741-4741-BEDA-1B1AF888C6EF}" srcOrd="1" destOrd="0" presId="urn:microsoft.com/office/officeart/2005/8/layout/list1"/>
    <dgm:cxn modelId="{A717CD95-4FB5-4095-AB57-06A079B16DED}" type="presParOf" srcId="{B39915D2-B581-4CE5-8159-F670023C0EA8}" destId="{F1CA51C4-17EF-462D-92B4-04296C32DFBF}" srcOrd="1" destOrd="0" presId="urn:microsoft.com/office/officeart/2005/8/layout/list1"/>
    <dgm:cxn modelId="{9DA7FCA1-0953-4B70-B9F1-23FB18DC3C49}" type="presParOf" srcId="{B39915D2-B581-4CE5-8159-F670023C0EA8}" destId="{C0A8C19B-E521-4D1B-935F-D76E6D4DF8E7}" srcOrd="2" destOrd="0" presId="urn:microsoft.com/office/officeart/2005/8/layout/list1"/>
    <dgm:cxn modelId="{F4B4F289-2FF4-4BBF-B386-C8F9C93FD9A7}" type="presParOf" srcId="{B39915D2-B581-4CE5-8159-F670023C0EA8}" destId="{1096CA41-9F89-478E-904B-174A04ABD226}" srcOrd="3" destOrd="0" presId="urn:microsoft.com/office/officeart/2005/8/layout/list1"/>
    <dgm:cxn modelId="{9ED26F2F-31FD-419D-98A3-09DDF449196A}" type="presParOf" srcId="{B39915D2-B581-4CE5-8159-F670023C0EA8}" destId="{390051E3-F0AF-4E27-8FD7-DA9FE277BFEE}" srcOrd="4" destOrd="0" presId="urn:microsoft.com/office/officeart/2005/8/layout/list1"/>
    <dgm:cxn modelId="{4500E09F-862F-486C-ACA5-507BF98FB857}" type="presParOf" srcId="{390051E3-F0AF-4E27-8FD7-DA9FE277BFEE}" destId="{CF670FF7-B623-4B9B-BECA-7EF7E71B6D35}" srcOrd="0" destOrd="0" presId="urn:microsoft.com/office/officeart/2005/8/layout/list1"/>
    <dgm:cxn modelId="{A5BCEC46-D8F7-4BB5-8C40-9C9F8CA951B7}" type="presParOf" srcId="{390051E3-F0AF-4E27-8FD7-DA9FE277BFEE}" destId="{12753C21-5ADB-4A94-BD13-F0433835C0D0}" srcOrd="1" destOrd="0" presId="urn:microsoft.com/office/officeart/2005/8/layout/list1"/>
    <dgm:cxn modelId="{F6842291-5B72-4E5F-B874-CE44CB727FB7}" type="presParOf" srcId="{B39915D2-B581-4CE5-8159-F670023C0EA8}" destId="{7A7D48D2-7C03-482C-99DD-7280AFB334AC}" srcOrd="5" destOrd="0" presId="urn:microsoft.com/office/officeart/2005/8/layout/list1"/>
    <dgm:cxn modelId="{63301CDD-C484-40E0-88CF-3D8D819C496B}" type="presParOf" srcId="{B39915D2-B581-4CE5-8159-F670023C0EA8}" destId="{6E5E71D4-327D-4CAE-BCAA-42FFC9D6B992}" srcOrd="6" destOrd="0" presId="urn:microsoft.com/office/officeart/2005/8/layout/list1"/>
    <dgm:cxn modelId="{FF8BD0BA-352C-484D-B390-56DFB511E8F8}" type="presParOf" srcId="{B39915D2-B581-4CE5-8159-F670023C0EA8}" destId="{3A79C2FD-3921-4C58-B1F3-A83CC6FB81B8}" srcOrd="7" destOrd="0" presId="urn:microsoft.com/office/officeart/2005/8/layout/list1"/>
    <dgm:cxn modelId="{368FF0B1-D194-4526-80F4-AF834483F261}" type="presParOf" srcId="{B39915D2-B581-4CE5-8159-F670023C0EA8}" destId="{B06FE949-506A-44A4-A3B1-B0D09DA9B00B}" srcOrd="8" destOrd="0" presId="urn:microsoft.com/office/officeart/2005/8/layout/list1"/>
    <dgm:cxn modelId="{4D3D4021-5B53-4D34-A0E6-55737053EBAF}" type="presParOf" srcId="{B06FE949-506A-44A4-A3B1-B0D09DA9B00B}" destId="{E3DC1379-9910-4D9B-8626-E249C3B8DEA7}" srcOrd="0" destOrd="0" presId="urn:microsoft.com/office/officeart/2005/8/layout/list1"/>
    <dgm:cxn modelId="{A94ED73E-4F93-4BBF-9E9E-0AE5918E25E0}" type="presParOf" srcId="{B06FE949-506A-44A4-A3B1-B0D09DA9B00B}" destId="{6FCDD558-2CAD-4B29-9317-6693463D1A55}" srcOrd="1" destOrd="0" presId="urn:microsoft.com/office/officeart/2005/8/layout/list1"/>
    <dgm:cxn modelId="{12BAAE0D-AC96-40E0-8F11-582576FCFFE0}" type="presParOf" srcId="{B39915D2-B581-4CE5-8159-F670023C0EA8}" destId="{988F38EF-9BE1-4B03-AEA7-CB0A1C431BE3}" srcOrd="9" destOrd="0" presId="urn:microsoft.com/office/officeart/2005/8/layout/list1"/>
    <dgm:cxn modelId="{D0AB9CE8-A331-45FF-A026-A29831CE9307}" type="presParOf" srcId="{B39915D2-B581-4CE5-8159-F670023C0EA8}" destId="{01F1EBBF-1714-46A6-B30D-D024724A0DD6}" srcOrd="10" destOrd="0" presId="urn:microsoft.com/office/officeart/2005/8/layout/list1"/>
    <dgm:cxn modelId="{17A035E8-44F2-4B61-8BD4-8D415D74267A}" type="presParOf" srcId="{B39915D2-B581-4CE5-8159-F670023C0EA8}" destId="{8DF32EBE-815D-4E28-A8DE-72259568EB27}" srcOrd="11" destOrd="0" presId="urn:microsoft.com/office/officeart/2005/8/layout/list1"/>
    <dgm:cxn modelId="{E996EC81-1346-4192-8399-7010F8609E92}" type="presParOf" srcId="{B39915D2-B581-4CE5-8159-F670023C0EA8}" destId="{DF253A0D-5F4A-47AB-B765-0A1A805DE7AF}" srcOrd="12" destOrd="0" presId="urn:microsoft.com/office/officeart/2005/8/layout/list1"/>
    <dgm:cxn modelId="{FD99693B-8C61-4766-87D8-B258408B1BF5}" type="presParOf" srcId="{DF253A0D-5F4A-47AB-B765-0A1A805DE7AF}" destId="{189B87B0-BE5D-4BFB-9009-4EF4C130AC59}" srcOrd="0" destOrd="0" presId="urn:microsoft.com/office/officeart/2005/8/layout/list1"/>
    <dgm:cxn modelId="{AAE875EF-5CF3-4B9D-A110-875E9473376E}" type="presParOf" srcId="{DF253A0D-5F4A-47AB-B765-0A1A805DE7AF}" destId="{F08ACD38-D919-4B4B-8276-DA5BE6B55EE1}" srcOrd="1" destOrd="0" presId="urn:microsoft.com/office/officeart/2005/8/layout/list1"/>
    <dgm:cxn modelId="{85EBD081-BB49-4AEA-9981-EDA8541CF935}" type="presParOf" srcId="{B39915D2-B581-4CE5-8159-F670023C0EA8}" destId="{1B79FCF8-7B36-41D5-84C8-5D417EDCB76E}" srcOrd="13" destOrd="0" presId="urn:microsoft.com/office/officeart/2005/8/layout/list1"/>
    <dgm:cxn modelId="{3DD07DA8-DB57-4E1A-8CB8-29C0BA57390F}" type="presParOf" srcId="{B39915D2-B581-4CE5-8159-F670023C0EA8}" destId="{1F5E0452-FCF0-41CE-B7BA-6E565E1A0C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03C74-033E-4DDF-8BB3-9CCC9C4278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45113-4443-4831-8CBE-E00B89F88417}">
      <dgm:prSet phldrT="[Text]" custT="1"/>
      <dgm:spPr/>
      <dgm:t>
        <a:bodyPr/>
        <a:lstStyle/>
        <a:p>
          <a:r>
            <a:rPr lang="en-US" sz="2000" dirty="0" smtClean="0"/>
            <a:t>Capital contribution by partners, Receipts from relatives by Individuals / Partners</a:t>
          </a:r>
          <a:endParaRPr lang="en-US" sz="2000" dirty="0"/>
        </a:p>
      </dgm:t>
    </dgm:pt>
    <dgm:pt modelId="{33D29C06-6CCE-4A72-9E8F-463FC2ABBF66}" type="parTrans" cxnId="{F0D8FE26-595E-49CC-BE71-3AFB9545E113}">
      <dgm:prSet/>
      <dgm:spPr/>
      <dgm:t>
        <a:bodyPr/>
        <a:lstStyle/>
        <a:p>
          <a:endParaRPr lang="en-US"/>
        </a:p>
      </dgm:t>
    </dgm:pt>
    <dgm:pt modelId="{260479B3-F737-4B86-BB4C-B21F9AF8A965}" type="sibTrans" cxnId="{F0D8FE26-595E-49CC-BE71-3AFB9545E113}">
      <dgm:prSet/>
      <dgm:spPr/>
      <dgm:t>
        <a:bodyPr/>
        <a:lstStyle/>
        <a:p>
          <a:endParaRPr lang="en-US"/>
        </a:p>
      </dgm:t>
    </dgm:pt>
    <dgm:pt modelId="{8CAD07C2-84BA-4DE3-A897-5A21A94F3F0B}">
      <dgm:prSet phldrT="[Text]"/>
      <dgm:spPr/>
      <dgm:t>
        <a:bodyPr/>
        <a:lstStyle/>
        <a:p>
          <a:r>
            <a:rPr lang="en-US" dirty="0" smtClean="0"/>
            <a:t>By an asset reconstruction company registered with RBI.</a:t>
          </a:r>
          <a:endParaRPr lang="en-US" dirty="0"/>
        </a:p>
      </dgm:t>
    </dgm:pt>
    <dgm:pt modelId="{870689B1-0F59-4208-8C09-695894F34771}" type="sibTrans" cxnId="{811626A1-C2BC-4EA5-B07C-34BCD9C83C41}">
      <dgm:prSet/>
      <dgm:spPr/>
      <dgm:t>
        <a:bodyPr/>
        <a:lstStyle/>
        <a:p>
          <a:endParaRPr lang="en-US"/>
        </a:p>
      </dgm:t>
    </dgm:pt>
    <dgm:pt modelId="{932906DD-E2B7-4576-8C84-AD7C5F4160E6}" type="parTrans" cxnId="{811626A1-C2BC-4EA5-B07C-34BCD9C83C41}">
      <dgm:prSet/>
      <dgm:spPr/>
      <dgm:t>
        <a:bodyPr/>
        <a:lstStyle/>
        <a:p>
          <a:endParaRPr lang="en-US"/>
        </a:p>
      </dgm:t>
    </dgm:pt>
    <dgm:pt modelId="{50B0CED2-B2FD-421A-8A51-883565CD6DBC}">
      <dgm:prSet phldrT="[Text]"/>
      <dgm:spPr/>
      <dgm:t>
        <a:bodyPr/>
        <a:lstStyle/>
        <a:p>
          <a:r>
            <a:rPr lang="en-US" dirty="0" smtClean="0"/>
            <a:t>By a </a:t>
          </a:r>
          <a:r>
            <a:rPr lang="en-US" smtClean="0"/>
            <a:t>Political Party </a:t>
          </a:r>
          <a:r>
            <a:rPr lang="en-US" dirty="0" smtClean="0"/>
            <a:t>u/s 29B of The Representation of People Act 1951</a:t>
          </a:r>
          <a:endParaRPr lang="en-US" dirty="0"/>
        </a:p>
      </dgm:t>
    </dgm:pt>
    <dgm:pt modelId="{8AC073F4-2F54-48A5-9731-D7BAD559EB2D}" type="sibTrans" cxnId="{E9B91951-B88F-41E3-8156-FAE058973A12}">
      <dgm:prSet/>
      <dgm:spPr/>
      <dgm:t>
        <a:bodyPr/>
        <a:lstStyle/>
        <a:p>
          <a:endParaRPr lang="en-US"/>
        </a:p>
      </dgm:t>
    </dgm:pt>
    <dgm:pt modelId="{77FFB097-93CF-4202-B909-F39C30F2BADD}" type="parTrans" cxnId="{E9B91951-B88F-41E3-8156-FAE058973A12}">
      <dgm:prSet/>
      <dgm:spPr/>
      <dgm:t>
        <a:bodyPr/>
        <a:lstStyle/>
        <a:p>
          <a:endParaRPr lang="en-US"/>
        </a:p>
      </dgm:t>
    </dgm:pt>
    <dgm:pt modelId="{B39915D2-B581-4CE5-8159-F670023C0EA8}" type="pres">
      <dgm:prSet presAssocID="{24703C74-033E-4DDF-8BB3-9CCC9C4278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41C98-2B65-43F4-B3A6-FF152CCE6859}" type="pres">
      <dgm:prSet presAssocID="{FDC45113-4443-4831-8CBE-E00B89F88417}" presName="parentLin" presStyleCnt="0"/>
      <dgm:spPr/>
    </dgm:pt>
    <dgm:pt modelId="{0665DB67-FBD5-4A3D-ABE9-013DD523B088}" type="pres">
      <dgm:prSet presAssocID="{FDC45113-4443-4831-8CBE-E00B89F884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E1BEC0-B741-4741-BEDA-1B1AF888C6EF}" type="pres">
      <dgm:prSet presAssocID="{FDC45113-4443-4831-8CBE-E00B89F88417}" presName="parentText" presStyleLbl="node1" presStyleIdx="0" presStyleCnt="3" custScaleX="142857" custScaleY="1583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A51C4-17EF-462D-92B4-04296C32DFBF}" type="pres">
      <dgm:prSet presAssocID="{FDC45113-4443-4831-8CBE-E00B89F88417}" presName="negativeSpace" presStyleCnt="0"/>
      <dgm:spPr/>
    </dgm:pt>
    <dgm:pt modelId="{C0A8C19B-E521-4D1B-935F-D76E6D4DF8E7}" type="pres">
      <dgm:prSet presAssocID="{FDC45113-4443-4831-8CBE-E00B89F88417}" presName="childText" presStyleLbl="conFgAcc1" presStyleIdx="0" presStyleCnt="3">
        <dgm:presLayoutVars>
          <dgm:bulletEnabled val="1"/>
        </dgm:presLayoutVars>
      </dgm:prSet>
      <dgm:spPr/>
    </dgm:pt>
    <dgm:pt modelId="{1096CA41-9F89-478E-904B-174A04ABD226}" type="pres">
      <dgm:prSet presAssocID="{260479B3-F737-4B86-BB4C-B21F9AF8A965}" presName="spaceBetweenRectangles" presStyleCnt="0"/>
      <dgm:spPr/>
    </dgm:pt>
    <dgm:pt modelId="{390051E3-F0AF-4E27-8FD7-DA9FE277BFEE}" type="pres">
      <dgm:prSet presAssocID="{8CAD07C2-84BA-4DE3-A897-5A21A94F3F0B}" presName="parentLin" presStyleCnt="0"/>
      <dgm:spPr/>
    </dgm:pt>
    <dgm:pt modelId="{CF670FF7-B623-4B9B-BECA-7EF7E71B6D35}" type="pres">
      <dgm:prSet presAssocID="{8CAD07C2-84BA-4DE3-A897-5A21A94F3F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753C21-5ADB-4A94-BD13-F0433835C0D0}" type="pres">
      <dgm:prSet presAssocID="{8CAD07C2-84BA-4DE3-A897-5A21A94F3F0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D48D2-7C03-482C-99DD-7280AFB334AC}" type="pres">
      <dgm:prSet presAssocID="{8CAD07C2-84BA-4DE3-A897-5A21A94F3F0B}" presName="negativeSpace" presStyleCnt="0"/>
      <dgm:spPr/>
    </dgm:pt>
    <dgm:pt modelId="{6E5E71D4-327D-4CAE-BCAA-42FFC9D6B992}" type="pres">
      <dgm:prSet presAssocID="{8CAD07C2-84BA-4DE3-A897-5A21A94F3F0B}" presName="childText" presStyleLbl="conFgAcc1" presStyleIdx="1" presStyleCnt="3">
        <dgm:presLayoutVars>
          <dgm:bulletEnabled val="1"/>
        </dgm:presLayoutVars>
      </dgm:prSet>
      <dgm:spPr/>
    </dgm:pt>
    <dgm:pt modelId="{3A79C2FD-3921-4C58-B1F3-A83CC6FB81B8}" type="pres">
      <dgm:prSet presAssocID="{870689B1-0F59-4208-8C09-695894F34771}" presName="spaceBetweenRectangles" presStyleCnt="0"/>
      <dgm:spPr/>
    </dgm:pt>
    <dgm:pt modelId="{B06FE949-506A-44A4-A3B1-B0D09DA9B00B}" type="pres">
      <dgm:prSet presAssocID="{50B0CED2-B2FD-421A-8A51-883565CD6DBC}" presName="parentLin" presStyleCnt="0"/>
      <dgm:spPr/>
    </dgm:pt>
    <dgm:pt modelId="{E3DC1379-9910-4D9B-8626-E249C3B8DEA7}" type="pres">
      <dgm:prSet presAssocID="{50B0CED2-B2FD-421A-8A51-883565CD6D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FCDD558-2CAD-4B29-9317-6693463D1A55}" type="pres">
      <dgm:prSet presAssocID="{50B0CED2-B2FD-421A-8A51-883565CD6DB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38EF-9BE1-4B03-AEA7-CB0A1C431BE3}" type="pres">
      <dgm:prSet presAssocID="{50B0CED2-B2FD-421A-8A51-883565CD6DBC}" presName="negativeSpace" presStyleCnt="0"/>
      <dgm:spPr/>
    </dgm:pt>
    <dgm:pt modelId="{01F1EBBF-1714-46A6-B30D-D024724A0DD6}" type="pres">
      <dgm:prSet presAssocID="{50B0CED2-B2FD-421A-8A51-883565CD6D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7A1585-B6A1-49AB-A654-DEF2EA9282D8}" type="presOf" srcId="{50B0CED2-B2FD-421A-8A51-883565CD6DBC}" destId="{6FCDD558-2CAD-4B29-9317-6693463D1A55}" srcOrd="1" destOrd="0" presId="urn:microsoft.com/office/officeart/2005/8/layout/list1"/>
    <dgm:cxn modelId="{EB8D1AD5-8A92-40C5-9BD6-7087866CF172}" type="presOf" srcId="{FDC45113-4443-4831-8CBE-E00B89F88417}" destId="{0665DB67-FBD5-4A3D-ABE9-013DD523B088}" srcOrd="0" destOrd="0" presId="urn:microsoft.com/office/officeart/2005/8/layout/list1"/>
    <dgm:cxn modelId="{E942E4C2-199B-4B90-AAAB-A39CFE44C090}" type="presOf" srcId="{8CAD07C2-84BA-4DE3-A897-5A21A94F3F0B}" destId="{CF670FF7-B623-4B9B-BECA-7EF7E71B6D35}" srcOrd="0" destOrd="0" presId="urn:microsoft.com/office/officeart/2005/8/layout/list1"/>
    <dgm:cxn modelId="{F0D8FE26-595E-49CC-BE71-3AFB9545E113}" srcId="{24703C74-033E-4DDF-8BB3-9CCC9C4278E2}" destId="{FDC45113-4443-4831-8CBE-E00B89F88417}" srcOrd="0" destOrd="0" parTransId="{33D29C06-6CCE-4A72-9E8F-463FC2ABBF66}" sibTransId="{260479B3-F737-4B86-BB4C-B21F9AF8A965}"/>
    <dgm:cxn modelId="{811626A1-C2BC-4EA5-B07C-34BCD9C83C41}" srcId="{24703C74-033E-4DDF-8BB3-9CCC9C4278E2}" destId="{8CAD07C2-84BA-4DE3-A897-5A21A94F3F0B}" srcOrd="1" destOrd="0" parTransId="{932906DD-E2B7-4576-8C84-AD7C5F4160E6}" sibTransId="{870689B1-0F59-4208-8C09-695894F34771}"/>
    <dgm:cxn modelId="{92896F92-A6E3-421B-A4AA-C9E7B25B8ABB}" type="presOf" srcId="{8CAD07C2-84BA-4DE3-A897-5A21A94F3F0B}" destId="{12753C21-5ADB-4A94-BD13-F0433835C0D0}" srcOrd="1" destOrd="0" presId="urn:microsoft.com/office/officeart/2005/8/layout/list1"/>
    <dgm:cxn modelId="{B6BDD7F8-D0EE-4944-8DA7-307EE099536A}" type="presOf" srcId="{50B0CED2-B2FD-421A-8A51-883565CD6DBC}" destId="{E3DC1379-9910-4D9B-8626-E249C3B8DEA7}" srcOrd="0" destOrd="0" presId="urn:microsoft.com/office/officeart/2005/8/layout/list1"/>
    <dgm:cxn modelId="{E9B91951-B88F-41E3-8156-FAE058973A12}" srcId="{24703C74-033E-4DDF-8BB3-9CCC9C4278E2}" destId="{50B0CED2-B2FD-421A-8A51-883565CD6DBC}" srcOrd="2" destOrd="0" parTransId="{77FFB097-93CF-4202-B909-F39C30F2BADD}" sibTransId="{8AC073F4-2F54-48A5-9731-D7BAD559EB2D}"/>
    <dgm:cxn modelId="{42FCAB8E-59C2-4B97-AB93-330C68777A47}" type="presOf" srcId="{FDC45113-4443-4831-8CBE-E00B89F88417}" destId="{27E1BEC0-B741-4741-BEDA-1B1AF888C6EF}" srcOrd="1" destOrd="0" presId="urn:microsoft.com/office/officeart/2005/8/layout/list1"/>
    <dgm:cxn modelId="{56A41A85-899B-4EE3-AE39-AF48064D7D1E}" type="presOf" srcId="{24703C74-033E-4DDF-8BB3-9CCC9C4278E2}" destId="{B39915D2-B581-4CE5-8159-F670023C0EA8}" srcOrd="0" destOrd="0" presId="urn:microsoft.com/office/officeart/2005/8/layout/list1"/>
    <dgm:cxn modelId="{3B699D03-0B4A-42F7-8C84-326E13FC0108}" type="presParOf" srcId="{B39915D2-B581-4CE5-8159-F670023C0EA8}" destId="{3B841C98-2B65-43F4-B3A6-FF152CCE6859}" srcOrd="0" destOrd="0" presId="urn:microsoft.com/office/officeart/2005/8/layout/list1"/>
    <dgm:cxn modelId="{ED6BCFCB-0869-44DE-856F-13382CBBDEE2}" type="presParOf" srcId="{3B841C98-2B65-43F4-B3A6-FF152CCE6859}" destId="{0665DB67-FBD5-4A3D-ABE9-013DD523B088}" srcOrd="0" destOrd="0" presId="urn:microsoft.com/office/officeart/2005/8/layout/list1"/>
    <dgm:cxn modelId="{EA9AC3F6-F467-4ED9-BCCA-7E83CD78F6A3}" type="presParOf" srcId="{3B841C98-2B65-43F4-B3A6-FF152CCE6859}" destId="{27E1BEC0-B741-4741-BEDA-1B1AF888C6EF}" srcOrd="1" destOrd="0" presId="urn:microsoft.com/office/officeart/2005/8/layout/list1"/>
    <dgm:cxn modelId="{830FA852-B8D0-4782-85D9-5DFE299C6DFB}" type="presParOf" srcId="{B39915D2-B581-4CE5-8159-F670023C0EA8}" destId="{F1CA51C4-17EF-462D-92B4-04296C32DFBF}" srcOrd="1" destOrd="0" presId="urn:microsoft.com/office/officeart/2005/8/layout/list1"/>
    <dgm:cxn modelId="{8B7D02FA-EC7D-45DF-8A70-0FA007587C62}" type="presParOf" srcId="{B39915D2-B581-4CE5-8159-F670023C0EA8}" destId="{C0A8C19B-E521-4D1B-935F-D76E6D4DF8E7}" srcOrd="2" destOrd="0" presId="urn:microsoft.com/office/officeart/2005/8/layout/list1"/>
    <dgm:cxn modelId="{0F33BEB6-1021-442C-84E8-81E00A59DE4F}" type="presParOf" srcId="{B39915D2-B581-4CE5-8159-F670023C0EA8}" destId="{1096CA41-9F89-478E-904B-174A04ABD226}" srcOrd="3" destOrd="0" presId="urn:microsoft.com/office/officeart/2005/8/layout/list1"/>
    <dgm:cxn modelId="{C95E3631-42EE-4A07-AB0E-4796065E0B0B}" type="presParOf" srcId="{B39915D2-B581-4CE5-8159-F670023C0EA8}" destId="{390051E3-F0AF-4E27-8FD7-DA9FE277BFEE}" srcOrd="4" destOrd="0" presId="urn:microsoft.com/office/officeart/2005/8/layout/list1"/>
    <dgm:cxn modelId="{76D9542E-6C3A-4293-96D6-FD63E894D7A8}" type="presParOf" srcId="{390051E3-F0AF-4E27-8FD7-DA9FE277BFEE}" destId="{CF670FF7-B623-4B9B-BECA-7EF7E71B6D35}" srcOrd="0" destOrd="0" presId="urn:microsoft.com/office/officeart/2005/8/layout/list1"/>
    <dgm:cxn modelId="{7315328E-FBA7-4A90-A205-3EBA9FD4E877}" type="presParOf" srcId="{390051E3-F0AF-4E27-8FD7-DA9FE277BFEE}" destId="{12753C21-5ADB-4A94-BD13-F0433835C0D0}" srcOrd="1" destOrd="0" presId="urn:microsoft.com/office/officeart/2005/8/layout/list1"/>
    <dgm:cxn modelId="{BEC84CA2-EA19-4406-BFC7-C47A4BE1101B}" type="presParOf" srcId="{B39915D2-B581-4CE5-8159-F670023C0EA8}" destId="{7A7D48D2-7C03-482C-99DD-7280AFB334AC}" srcOrd="5" destOrd="0" presId="urn:microsoft.com/office/officeart/2005/8/layout/list1"/>
    <dgm:cxn modelId="{CE7F33CA-8867-46EE-B836-CC078F3537CE}" type="presParOf" srcId="{B39915D2-B581-4CE5-8159-F670023C0EA8}" destId="{6E5E71D4-327D-4CAE-BCAA-42FFC9D6B992}" srcOrd="6" destOrd="0" presId="urn:microsoft.com/office/officeart/2005/8/layout/list1"/>
    <dgm:cxn modelId="{F3A819FD-1DE1-49A5-9DA6-D2ACE8D6DDD9}" type="presParOf" srcId="{B39915D2-B581-4CE5-8159-F670023C0EA8}" destId="{3A79C2FD-3921-4C58-B1F3-A83CC6FB81B8}" srcOrd="7" destOrd="0" presId="urn:microsoft.com/office/officeart/2005/8/layout/list1"/>
    <dgm:cxn modelId="{D368EF98-71CF-47F7-8B33-BD711D03195A}" type="presParOf" srcId="{B39915D2-B581-4CE5-8159-F670023C0EA8}" destId="{B06FE949-506A-44A4-A3B1-B0D09DA9B00B}" srcOrd="8" destOrd="0" presId="urn:microsoft.com/office/officeart/2005/8/layout/list1"/>
    <dgm:cxn modelId="{2F6A8AE7-8544-4E6B-9296-EE552EAE24C7}" type="presParOf" srcId="{B06FE949-506A-44A4-A3B1-B0D09DA9B00B}" destId="{E3DC1379-9910-4D9B-8626-E249C3B8DEA7}" srcOrd="0" destOrd="0" presId="urn:microsoft.com/office/officeart/2005/8/layout/list1"/>
    <dgm:cxn modelId="{980CB098-49E9-4D6C-A98F-2E26D82313E9}" type="presParOf" srcId="{B06FE949-506A-44A4-A3B1-B0D09DA9B00B}" destId="{6FCDD558-2CAD-4B29-9317-6693463D1A55}" srcOrd="1" destOrd="0" presId="urn:microsoft.com/office/officeart/2005/8/layout/list1"/>
    <dgm:cxn modelId="{B625C64D-8046-451D-BE44-54B8D77DBEDC}" type="presParOf" srcId="{B39915D2-B581-4CE5-8159-F670023C0EA8}" destId="{988F38EF-9BE1-4B03-AEA7-CB0A1C431BE3}" srcOrd="9" destOrd="0" presId="urn:microsoft.com/office/officeart/2005/8/layout/list1"/>
    <dgm:cxn modelId="{529BDBA2-FD9A-45D5-B968-6332319FD316}" type="presParOf" srcId="{B39915D2-B581-4CE5-8159-F670023C0EA8}" destId="{01F1EBBF-1714-46A6-B30D-D024724A0D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A57EF-7EB1-4B3C-9A0B-74F8D3A4349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ABBEF28-A6F8-490F-B6A8-943B40CAD3C4}">
      <dgm:prSet phldrT="[Text]"/>
      <dgm:spPr/>
      <dgm:t>
        <a:bodyPr/>
        <a:lstStyle/>
        <a:p>
          <a:r>
            <a:rPr lang="en-US" dirty="0"/>
            <a:t>OFFENCES</a:t>
          </a:r>
        </a:p>
      </dgm:t>
    </dgm:pt>
    <dgm:pt modelId="{530015DF-495A-4151-BC40-FA634ADC6B2D}" type="parTrans" cxnId="{705E71E9-BC5C-4F61-96BB-F3446C1FD306}">
      <dgm:prSet/>
      <dgm:spPr/>
      <dgm:t>
        <a:bodyPr/>
        <a:lstStyle/>
        <a:p>
          <a:endParaRPr lang="en-US"/>
        </a:p>
      </dgm:t>
    </dgm:pt>
    <dgm:pt modelId="{BE4943E7-08DF-48FA-B4F4-EEA83BDDD489}" type="sibTrans" cxnId="{705E71E9-BC5C-4F61-96BB-F3446C1FD306}">
      <dgm:prSet/>
      <dgm:spPr/>
      <dgm:t>
        <a:bodyPr/>
        <a:lstStyle/>
        <a:p>
          <a:endParaRPr lang="en-US"/>
        </a:p>
      </dgm:t>
    </dgm:pt>
    <dgm:pt modelId="{0B59388D-D5CE-47E3-964F-CE9D5D57B6C9}">
      <dgm:prSet phldrT="[Text]"/>
      <dgm:spPr/>
      <dgm:t>
        <a:bodyPr/>
        <a:lstStyle/>
        <a:p>
          <a:r>
            <a:rPr lang="en-US" b="0" i="0" dirty="0"/>
            <a:t>Running (advertising, promoting, operating or accepting money for) unregulated deposit schemes,</a:t>
          </a:r>
          <a:endParaRPr lang="en-US" dirty="0"/>
        </a:p>
      </dgm:t>
    </dgm:pt>
    <dgm:pt modelId="{31D65129-F395-4006-8A5B-E1800335C856}" type="parTrans" cxnId="{8567045F-48B2-4433-9FFC-B3C840843C8D}">
      <dgm:prSet/>
      <dgm:spPr/>
      <dgm:t>
        <a:bodyPr/>
        <a:lstStyle/>
        <a:p>
          <a:endParaRPr lang="en-US"/>
        </a:p>
      </dgm:t>
    </dgm:pt>
    <dgm:pt modelId="{BD956CB9-7FBD-4C9A-8572-27ED721EBBAC}" type="sibTrans" cxnId="{8567045F-48B2-4433-9FFC-B3C840843C8D}">
      <dgm:prSet/>
      <dgm:spPr/>
      <dgm:t>
        <a:bodyPr/>
        <a:lstStyle/>
        <a:p>
          <a:endParaRPr lang="en-US"/>
        </a:p>
      </dgm:t>
    </dgm:pt>
    <dgm:pt modelId="{E0DB147B-5048-4475-A62D-C1972FCE5C98}">
      <dgm:prSet phldrT="[Text]"/>
      <dgm:spPr/>
      <dgm:t>
        <a:bodyPr/>
        <a:lstStyle/>
        <a:p>
          <a:r>
            <a:rPr lang="en-US" b="0" i="0" dirty="0"/>
            <a:t>Fraudulently defaulting on regulated deposit schemes,</a:t>
          </a:r>
          <a:endParaRPr lang="en-US" dirty="0"/>
        </a:p>
      </dgm:t>
    </dgm:pt>
    <dgm:pt modelId="{8AF3FA82-329C-4F6D-8586-4286B22125AA}" type="parTrans" cxnId="{34452879-43B4-4EAF-A30A-26357C23FB6F}">
      <dgm:prSet/>
      <dgm:spPr/>
      <dgm:t>
        <a:bodyPr/>
        <a:lstStyle/>
        <a:p>
          <a:endParaRPr lang="en-US"/>
        </a:p>
      </dgm:t>
    </dgm:pt>
    <dgm:pt modelId="{CCE463BD-1560-4AB4-B681-2B623F93E23E}" type="sibTrans" cxnId="{34452879-43B4-4EAF-A30A-26357C23FB6F}">
      <dgm:prSet/>
      <dgm:spPr/>
      <dgm:t>
        <a:bodyPr/>
        <a:lstStyle/>
        <a:p>
          <a:endParaRPr lang="en-US"/>
        </a:p>
      </dgm:t>
    </dgm:pt>
    <dgm:pt modelId="{1D3DB6BA-0996-489E-A472-847E18D46D5E}">
      <dgm:prSet phldrT="[Text]"/>
      <dgm:spPr/>
      <dgm:t>
        <a:bodyPr/>
        <a:lstStyle/>
        <a:p>
          <a:r>
            <a:rPr lang="en-US" b="0" i="0" dirty="0"/>
            <a:t>Wrongfully inducing depositors to invest in unregulated deposit schemes by willingly falsifying facts</a:t>
          </a:r>
          <a:endParaRPr lang="en-US" dirty="0"/>
        </a:p>
      </dgm:t>
    </dgm:pt>
    <dgm:pt modelId="{211931AD-9226-4FEE-BDD4-D13C3BC13E5B}" type="parTrans" cxnId="{18328270-4962-4A99-8D98-AB5EA88611D0}">
      <dgm:prSet/>
      <dgm:spPr/>
      <dgm:t>
        <a:bodyPr/>
        <a:lstStyle/>
        <a:p>
          <a:endParaRPr lang="en-US"/>
        </a:p>
      </dgm:t>
    </dgm:pt>
    <dgm:pt modelId="{A22D6191-C562-4BB5-A9AC-F525A58D11FF}" type="sibTrans" cxnId="{18328270-4962-4A99-8D98-AB5EA88611D0}">
      <dgm:prSet/>
      <dgm:spPr/>
      <dgm:t>
        <a:bodyPr/>
        <a:lstStyle/>
        <a:p>
          <a:endParaRPr lang="en-US"/>
        </a:p>
      </dgm:t>
    </dgm:pt>
    <dgm:pt modelId="{3C1B8013-8F08-4855-AFD5-04CC759A7B8B}" type="pres">
      <dgm:prSet presAssocID="{36FA57EF-7EB1-4B3C-9A0B-74F8D3A434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9A435-C6C2-4F81-AE9A-9E5F8366817A}" type="pres">
      <dgm:prSet presAssocID="{EABBEF28-A6F8-490F-B6A8-943B40CAD3C4}" presName="root1" presStyleCnt="0"/>
      <dgm:spPr/>
    </dgm:pt>
    <dgm:pt modelId="{8D1E668E-5711-4C60-AE50-225E18AC07A6}" type="pres">
      <dgm:prSet presAssocID="{EABBEF28-A6F8-490F-B6A8-943B40CAD3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1A8CE-38BC-46EF-B415-8F94B37F03AF}" type="pres">
      <dgm:prSet presAssocID="{EABBEF28-A6F8-490F-B6A8-943B40CAD3C4}" presName="level2hierChild" presStyleCnt="0"/>
      <dgm:spPr/>
    </dgm:pt>
    <dgm:pt modelId="{2ACAC1F9-C330-4DEC-827C-7E42EF73A463}" type="pres">
      <dgm:prSet presAssocID="{31D65129-F395-4006-8A5B-E1800335C85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486E163-3719-46D0-BBAB-D453BD93DA57}" type="pres">
      <dgm:prSet presAssocID="{31D65129-F395-4006-8A5B-E1800335C85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9729F03-3805-4DE9-9EA1-7BB5C59DFD2A}" type="pres">
      <dgm:prSet presAssocID="{0B59388D-D5CE-47E3-964F-CE9D5D57B6C9}" presName="root2" presStyleCnt="0"/>
      <dgm:spPr/>
    </dgm:pt>
    <dgm:pt modelId="{41658875-7925-402F-8BFE-AF6760446C90}" type="pres">
      <dgm:prSet presAssocID="{0B59388D-D5CE-47E3-964F-CE9D5D57B6C9}" presName="LevelTwoTextNode" presStyleLbl="node2" presStyleIdx="0" presStyleCnt="3" custScaleX="24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8AD6E-B0F7-4D8E-8327-838A701E629E}" type="pres">
      <dgm:prSet presAssocID="{0B59388D-D5CE-47E3-964F-CE9D5D57B6C9}" presName="level3hierChild" presStyleCnt="0"/>
      <dgm:spPr/>
    </dgm:pt>
    <dgm:pt modelId="{1C22E4F4-F2D3-4CDE-8B41-BAF88A07F6D6}" type="pres">
      <dgm:prSet presAssocID="{8AF3FA82-329C-4F6D-8586-4286B22125A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56BA2E7-E1AF-4DC3-B38B-4D11EBE6F949}" type="pres">
      <dgm:prSet presAssocID="{8AF3FA82-329C-4F6D-8586-4286B22125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4E84EF8-6A78-429E-BCD7-BF00891188D1}" type="pres">
      <dgm:prSet presAssocID="{E0DB147B-5048-4475-A62D-C1972FCE5C98}" presName="root2" presStyleCnt="0"/>
      <dgm:spPr/>
    </dgm:pt>
    <dgm:pt modelId="{391E5022-A4C5-4FC6-8110-E151BBFFCA1A}" type="pres">
      <dgm:prSet presAssocID="{E0DB147B-5048-4475-A62D-C1972FCE5C98}" presName="LevelTwoTextNode" presStyleLbl="node2" presStyleIdx="1" presStyleCnt="3" custScaleX="208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38F62-0A2B-4485-80AB-1C038ECA7E82}" type="pres">
      <dgm:prSet presAssocID="{E0DB147B-5048-4475-A62D-C1972FCE5C98}" presName="level3hierChild" presStyleCnt="0"/>
      <dgm:spPr/>
    </dgm:pt>
    <dgm:pt modelId="{FFFE801A-9DC2-4236-81E3-237B8D60A23B}" type="pres">
      <dgm:prSet presAssocID="{211931AD-9226-4FEE-BDD4-D13C3BC13E5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3D18F25-EBD3-4483-A647-99498A99862C}" type="pres">
      <dgm:prSet presAssocID="{211931AD-9226-4FEE-BDD4-D13C3BC13E5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AC0DDA3-3421-453E-B4E7-BAA5D9AAA8A1}" type="pres">
      <dgm:prSet presAssocID="{1D3DB6BA-0996-489E-A472-847E18D46D5E}" presName="root2" presStyleCnt="0"/>
      <dgm:spPr/>
    </dgm:pt>
    <dgm:pt modelId="{D1F258F9-BA54-4F93-A115-A55EDC6F4496}" type="pres">
      <dgm:prSet presAssocID="{1D3DB6BA-0996-489E-A472-847E18D46D5E}" presName="LevelTwoTextNode" presStyleLbl="node2" presStyleIdx="2" presStyleCnt="3" custScaleX="240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4B6950-DAEE-4612-8E8E-0FD38AF57141}" type="pres">
      <dgm:prSet presAssocID="{1D3DB6BA-0996-489E-A472-847E18D46D5E}" presName="level3hierChild" presStyleCnt="0"/>
      <dgm:spPr/>
    </dgm:pt>
  </dgm:ptLst>
  <dgm:cxnLst>
    <dgm:cxn modelId="{705E71E9-BC5C-4F61-96BB-F3446C1FD306}" srcId="{36FA57EF-7EB1-4B3C-9A0B-74F8D3A4349A}" destId="{EABBEF28-A6F8-490F-B6A8-943B40CAD3C4}" srcOrd="0" destOrd="0" parTransId="{530015DF-495A-4151-BC40-FA634ADC6B2D}" sibTransId="{BE4943E7-08DF-48FA-B4F4-EEA83BDDD489}"/>
    <dgm:cxn modelId="{955C56E9-3862-4B0D-A1A3-793599FE1FF6}" type="presOf" srcId="{211931AD-9226-4FEE-BDD4-D13C3BC13E5B}" destId="{FFFE801A-9DC2-4236-81E3-237B8D60A23B}" srcOrd="0" destOrd="0" presId="urn:microsoft.com/office/officeart/2008/layout/HorizontalMultiLevelHierarchy"/>
    <dgm:cxn modelId="{35223F54-A434-4EA7-997E-BD93F8D3E3F9}" type="presOf" srcId="{E0DB147B-5048-4475-A62D-C1972FCE5C98}" destId="{391E5022-A4C5-4FC6-8110-E151BBFFCA1A}" srcOrd="0" destOrd="0" presId="urn:microsoft.com/office/officeart/2008/layout/HorizontalMultiLevelHierarchy"/>
    <dgm:cxn modelId="{3B0DA5CF-EEC9-4EA0-9E9C-942D80411B35}" type="presOf" srcId="{31D65129-F395-4006-8A5B-E1800335C856}" destId="{2ACAC1F9-C330-4DEC-827C-7E42EF73A463}" srcOrd="0" destOrd="0" presId="urn:microsoft.com/office/officeart/2008/layout/HorizontalMultiLevelHierarchy"/>
    <dgm:cxn modelId="{27EFFA31-C985-4C4B-B8EB-0BF565ABE21A}" type="presOf" srcId="{EABBEF28-A6F8-490F-B6A8-943B40CAD3C4}" destId="{8D1E668E-5711-4C60-AE50-225E18AC07A6}" srcOrd="0" destOrd="0" presId="urn:microsoft.com/office/officeart/2008/layout/HorizontalMultiLevelHierarchy"/>
    <dgm:cxn modelId="{DDB48BBE-2AD1-4228-85E0-834251C8849E}" type="presOf" srcId="{211931AD-9226-4FEE-BDD4-D13C3BC13E5B}" destId="{F3D18F25-EBD3-4483-A647-99498A99862C}" srcOrd="1" destOrd="0" presId="urn:microsoft.com/office/officeart/2008/layout/HorizontalMultiLevelHierarchy"/>
    <dgm:cxn modelId="{D85BC10D-3DA7-4EE2-8E2E-AC134DF01AA2}" type="presOf" srcId="{1D3DB6BA-0996-489E-A472-847E18D46D5E}" destId="{D1F258F9-BA54-4F93-A115-A55EDC6F4496}" srcOrd="0" destOrd="0" presId="urn:microsoft.com/office/officeart/2008/layout/HorizontalMultiLevelHierarchy"/>
    <dgm:cxn modelId="{34452879-43B4-4EAF-A30A-26357C23FB6F}" srcId="{EABBEF28-A6F8-490F-B6A8-943B40CAD3C4}" destId="{E0DB147B-5048-4475-A62D-C1972FCE5C98}" srcOrd="1" destOrd="0" parTransId="{8AF3FA82-329C-4F6D-8586-4286B22125AA}" sibTransId="{CCE463BD-1560-4AB4-B681-2B623F93E23E}"/>
    <dgm:cxn modelId="{FD3BE8DB-51D5-4622-9BD4-5E1F93B1CAA8}" type="presOf" srcId="{8AF3FA82-329C-4F6D-8586-4286B22125AA}" destId="{F56BA2E7-E1AF-4DC3-B38B-4D11EBE6F949}" srcOrd="1" destOrd="0" presId="urn:microsoft.com/office/officeart/2008/layout/HorizontalMultiLevelHierarchy"/>
    <dgm:cxn modelId="{18328270-4962-4A99-8D98-AB5EA88611D0}" srcId="{EABBEF28-A6F8-490F-B6A8-943B40CAD3C4}" destId="{1D3DB6BA-0996-489E-A472-847E18D46D5E}" srcOrd="2" destOrd="0" parTransId="{211931AD-9226-4FEE-BDD4-D13C3BC13E5B}" sibTransId="{A22D6191-C562-4BB5-A9AC-F525A58D11FF}"/>
    <dgm:cxn modelId="{8567045F-48B2-4433-9FFC-B3C840843C8D}" srcId="{EABBEF28-A6F8-490F-B6A8-943B40CAD3C4}" destId="{0B59388D-D5CE-47E3-964F-CE9D5D57B6C9}" srcOrd="0" destOrd="0" parTransId="{31D65129-F395-4006-8A5B-E1800335C856}" sibTransId="{BD956CB9-7FBD-4C9A-8572-27ED721EBBAC}"/>
    <dgm:cxn modelId="{61543920-7750-4936-848F-0AE8B2493934}" type="presOf" srcId="{36FA57EF-7EB1-4B3C-9A0B-74F8D3A4349A}" destId="{3C1B8013-8F08-4855-AFD5-04CC759A7B8B}" srcOrd="0" destOrd="0" presId="urn:microsoft.com/office/officeart/2008/layout/HorizontalMultiLevelHierarchy"/>
    <dgm:cxn modelId="{745C23ED-CC80-4C0F-A541-B8F75AEF1FBA}" type="presOf" srcId="{0B59388D-D5CE-47E3-964F-CE9D5D57B6C9}" destId="{41658875-7925-402F-8BFE-AF6760446C90}" srcOrd="0" destOrd="0" presId="urn:microsoft.com/office/officeart/2008/layout/HorizontalMultiLevelHierarchy"/>
    <dgm:cxn modelId="{8604064B-051F-4273-BA58-6E890B852C12}" type="presOf" srcId="{8AF3FA82-329C-4F6D-8586-4286B22125AA}" destId="{1C22E4F4-F2D3-4CDE-8B41-BAF88A07F6D6}" srcOrd="0" destOrd="0" presId="urn:microsoft.com/office/officeart/2008/layout/HorizontalMultiLevelHierarchy"/>
    <dgm:cxn modelId="{9DE41C0A-CB3C-4116-8DD3-656151915CBA}" type="presOf" srcId="{31D65129-F395-4006-8A5B-E1800335C856}" destId="{B486E163-3719-46D0-BBAB-D453BD93DA57}" srcOrd="1" destOrd="0" presId="urn:microsoft.com/office/officeart/2008/layout/HorizontalMultiLevelHierarchy"/>
    <dgm:cxn modelId="{93A447F0-6CDA-4D9A-8E3F-1BBE891893AC}" type="presParOf" srcId="{3C1B8013-8F08-4855-AFD5-04CC759A7B8B}" destId="{0629A435-C6C2-4F81-AE9A-9E5F8366817A}" srcOrd="0" destOrd="0" presId="urn:microsoft.com/office/officeart/2008/layout/HorizontalMultiLevelHierarchy"/>
    <dgm:cxn modelId="{380DCC66-62B5-4FCF-92C4-F96AD3596490}" type="presParOf" srcId="{0629A435-C6C2-4F81-AE9A-9E5F8366817A}" destId="{8D1E668E-5711-4C60-AE50-225E18AC07A6}" srcOrd="0" destOrd="0" presId="urn:microsoft.com/office/officeart/2008/layout/HorizontalMultiLevelHierarchy"/>
    <dgm:cxn modelId="{8115DA0C-6735-491C-AC26-670A0A2321C5}" type="presParOf" srcId="{0629A435-C6C2-4F81-AE9A-9E5F8366817A}" destId="{1C01A8CE-38BC-46EF-B415-8F94B37F03AF}" srcOrd="1" destOrd="0" presId="urn:microsoft.com/office/officeart/2008/layout/HorizontalMultiLevelHierarchy"/>
    <dgm:cxn modelId="{BF2BE3C0-8E31-4368-A071-9956609CFE48}" type="presParOf" srcId="{1C01A8CE-38BC-46EF-B415-8F94B37F03AF}" destId="{2ACAC1F9-C330-4DEC-827C-7E42EF73A463}" srcOrd="0" destOrd="0" presId="urn:microsoft.com/office/officeart/2008/layout/HorizontalMultiLevelHierarchy"/>
    <dgm:cxn modelId="{2B438F7B-1305-4D6C-A887-DB8B875AF3F3}" type="presParOf" srcId="{2ACAC1F9-C330-4DEC-827C-7E42EF73A463}" destId="{B486E163-3719-46D0-BBAB-D453BD93DA57}" srcOrd="0" destOrd="0" presId="urn:microsoft.com/office/officeart/2008/layout/HorizontalMultiLevelHierarchy"/>
    <dgm:cxn modelId="{0B34A738-B10D-4047-9759-DCFBA6B0A5AC}" type="presParOf" srcId="{1C01A8CE-38BC-46EF-B415-8F94B37F03AF}" destId="{B9729F03-3805-4DE9-9EA1-7BB5C59DFD2A}" srcOrd="1" destOrd="0" presId="urn:microsoft.com/office/officeart/2008/layout/HorizontalMultiLevelHierarchy"/>
    <dgm:cxn modelId="{0ABB2A65-EA63-4F31-9A21-DD880CC141A7}" type="presParOf" srcId="{B9729F03-3805-4DE9-9EA1-7BB5C59DFD2A}" destId="{41658875-7925-402F-8BFE-AF6760446C90}" srcOrd="0" destOrd="0" presId="urn:microsoft.com/office/officeart/2008/layout/HorizontalMultiLevelHierarchy"/>
    <dgm:cxn modelId="{1041B6EF-F951-40DC-ACF8-414A9EC135B9}" type="presParOf" srcId="{B9729F03-3805-4DE9-9EA1-7BB5C59DFD2A}" destId="{7918AD6E-B0F7-4D8E-8327-838A701E629E}" srcOrd="1" destOrd="0" presId="urn:microsoft.com/office/officeart/2008/layout/HorizontalMultiLevelHierarchy"/>
    <dgm:cxn modelId="{868FB868-51A9-44F4-B36B-53CC960A165E}" type="presParOf" srcId="{1C01A8CE-38BC-46EF-B415-8F94B37F03AF}" destId="{1C22E4F4-F2D3-4CDE-8B41-BAF88A07F6D6}" srcOrd="2" destOrd="0" presId="urn:microsoft.com/office/officeart/2008/layout/HorizontalMultiLevelHierarchy"/>
    <dgm:cxn modelId="{9F028EEB-C8DE-4CE8-A95D-80B720175065}" type="presParOf" srcId="{1C22E4F4-F2D3-4CDE-8B41-BAF88A07F6D6}" destId="{F56BA2E7-E1AF-4DC3-B38B-4D11EBE6F949}" srcOrd="0" destOrd="0" presId="urn:microsoft.com/office/officeart/2008/layout/HorizontalMultiLevelHierarchy"/>
    <dgm:cxn modelId="{91964D8B-29D2-44A9-BD40-1B8E67B1141C}" type="presParOf" srcId="{1C01A8CE-38BC-46EF-B415-8F94B37F03AF}" destId="{C4E84EF8-6A78-429E-BCD7-BF00891188D1}" srcOrd="3" destOrd="0" presId="urn:microsoft.com/office/officeart/2008/layout/HorizontalMultiLevelHierarchy"/>
    <dgm:cxn modelId="{2E67BD3E-529E-480B-BD7F-BB86DA041F81}" type="presParOf" srcId="{C4E84EF8-6A78-429E-BCD7-BF00891188D1}" destId="{391E5022-A4C5-4FC6-8110-E151BBFFCA1A}" srcOrd="0" destOrd="0" presId="urn:microsoft.com/office/officeart/2008/layout/HorizontalMultiLevelHierarchy"/>
    <dgm:cxn modelId="{50726C05-C562-40BE-B93F-B1BE53FC1910}" type="presParOf" srcId="{C4E84EF8-6A78-429E-BCD7-BF00891188D1}" destId="{4AF38F62-0A2B-4485-80AB-1C038ECA7E82}" srcOrd="1" destOrd="0" presId="urn:microsoft.com/office/officeart/2008/layout/HorizontalMultiLevelHierarchy"/>
    <dgm:cxn modelId="{80460A52-9161-45CE-ADAB-A08CDD4023C5}" type="presParOf" srcId="{1C01A8CE-38BC-46EF-B415-8F94B37F03AF}" destId="{FFFE801A-9DC2-4236-81E3-237B8D60A23B}" srcOrd="4" destOrd="0" presId="urn:microsoft.com/office/officeart/2008/layout/HorizontalMultiLevelHierarchy"/>
    <dgm:cxn modelId="{A3B512B6-4B4C-4246-8799-4263187C5D01}" type="presParOf" srcId="{FFFE801A-9DC2-4236-81E3-237B8D60A23B}" destId="{F3D18F25-EBD3-4483-A647-99498A99862C}" srcOrd="0" destOrd="0" presId="urn:microsoft.com/office/officeart/2008/layout/HorizontalMultiLevelHierarchy"/>
    <dgm:cxn modelId="{0DB317B5-B61D-4F09-8A09-595C00964DD6}" type="presParOf" srcId="{1C01A8CE-38BC-46EF-B415-8F94B37F03AF}" destId="{2AC0DDA3-3421-453E-B4E7-BAA5D9AAA8A1}" srcOrd="5" destOrd="0" presId="urn:microsoft.com/office/officeart/2008/layout/HorizontalMultiLevelHierarchy"/>
    <dgm:cxn modelId="{1B7104EB-8EC2-4F56-91CE-BBCB1F48BBB3}" type="presParOf" srcId="{2AC0DDA3-3421-453E-B4E7-BAA5D9AAA8A1}" destId="{D1F258F9-BA54-4F93-A115-A55EDC6F4496}" srcOrd="0" destOrd="0" presId="urn:microsoft.com/office/officeart/2008/layout/HorizontalMultiLevelHierarchy"/>
    <dgm:cxn modelId="{FE2A8F8B-4CB5-4F60-8570-85A5C59E7D8C}" type="presParOf" srcId="{2AC0DDA3-3421-453E-B4E7-BAA5D9AAA8A1}" destId="{554B6950-DAEE-4612-8E8E-0FD38AF571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44204-33B1-4CAF-862F-0F3157CD9CD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6A2ED-E387-4573-91DF-D7FC36C36D24}">
      <dgm:prSet phldrT="[Text]"/>
      <dgm:spPr/>
      <dgm:t>
        <a:bodyPr/>
        <a:lstStyle/>
        <a:p>
          <a:r>
            <a:rPr lang="en-US" dirty="0"/>
            <a:t>Capital Contribution by Partners</a:t>
          </a:r>
        </a:p>
      </dgm:t>
    </dgm:pt>
    <dgm:pt modelId="{E16F5D53-85BC-46F6-94CD-4E23286D404A}" type="parTrans" cxnId="{ED300937-3AB6-4D4F-BE31-3540BCCC48C4}">
      <dgm:prSet/>
      <dgm:spPr/>
      <dgm:t>
        <a:bodyPr/>
        <a:lstStyle/>
        <a:p>
          <a:endParaRPr lang="en-US"/>
        </a:p>
      </dgm:t>
    </dgm:pt>
    <dgm:pt modelId="{28FE6674-3691-4D59-93D0-83102CE6562A}" type="sibTrans" cxnId="{ED300937-3AB6-4D4F-BE31-3540BCCC48C4}">
      <dgm:prSet/>
      <dgm:spPr/>
      <dgm:t>
        <a:bodyPr/>
        <a:lstStyle/>
        <a:p>
          <a:endParaRPr lang="en-US"/>
        </a:p>
      </dgm:t>
    </dgm:pt>
    <dgm:pt modelId="{B282F1EE-E9D9-4398-95FB-724CFF4F9803}">
      <dgm:prSet phldrT="[Text]"/>
      <dgm:spPr/>
      <dgm:t>
        <a:bodyPr/>
        <a:lstStyle/>
        <a:p>
          <a:r>
            <a:rPr lang="en-US" b="0" i="0" dirty="0"/>
            <a:t>Excluded</a:t>
          </a:r>
          <a:endParaRPr lang="en-US" dirty="0"/>
        </a:p>
      </dgm:t>
    </dgm:pt>
    <dgm:pt modelId="{C666F428-D1E2-4BB4-BC63-7154A7A6321A}" type="parTrans" cxnId="{18724BB2-C0A0-4678-839F-DF929D1C7956}">
      <dgm:prSet/>
      <dgm:spPr/>
      <dgm:t>
        <a:bodyPr/>
        <a:lstStyle/>
        <a:p>
          <a:endParaRPr lang="en-US"/>
        </a:p>
      </dgm:t>
    </dgm:pt>
    <dgm:pt modelId="{9D6A587C-8B0B-4AFA-917F-A353792AF438}" type="sibTrans" cxnId="{18724BB2-C0A0-4678-839F-DF929D1C7956}">
      <dgm:prSet/>
      <dgm:spPr/>
      <dgm:t>
        <a:bodyPr/>
        <a:lstStyle/>
        <a:p>
          <a:endParaRPr lang="en-US"/>
        </a:p>
      </dgm:t>
    </dgm:pt>
    <dgm:pt modelId="{B8AF2B51-45FD-49E9-B78D-128B0C08FBD5}">
      <dgm:prSet phldrT="[Text]"/>
      <dgm:spPr/>
      <dgm:t>
        <a:bodyPr/>
        <a:lstStyle/>
        <a:p>
          <a:r>
            <a:rPr lang="en-US" b="0" i="0" dirty="0"/>
            <a:t>Loan From The Relatives Of Any Of Its Partners</a:t>
          </a:r>
          <a:endParaRPr lang="en-US" dirty="0"/>
        </a:p>
      </dgm:t>
    </dgm:pt>
    <dgm:pt modelId="{F6549331-DD2D-4D59-BBF9-312A3227500B}" type="parTrans" cxnId="{59C011FB-6254-4C7A-94FB-44F40B7021EF}">
      <dgm:prSet/>
      <dgm:spPr/>
      <dgm:t>
        <a:bodyPr/>
        <a:lstStyle/>
        <a:p>
          <a:endParaRPr lang="en-US"/>
        </a:p>
      </dgm:t>
    </dgm:pt>
    <dgm:pt modelId="{C0BC2690-EDCC-4ACD-8C30-EEE66EF35608}" type="sibTrans" cxnId="{59C011FB-6254-4C7A-94FB-44F40B7021EF}">
      <dgm:prSet/>
      <dgm:spPr/>
      <dgm:t>
        <a:bodyPr/>
        <a:lstStyle/>
        <a:p>
          <a:endParaRPr lang="en-US"/>
        </a:p>
      </dgm:t>
    </dgm:pt>
    <dgm:pt modelId="{CD283E9F-A64F-4E59-9639-889AE8F5D75B}">
      <dgm:prSet phldrT="[Text]"/>
      <dgm:spPr/>
      <dgm:t>
        <a:bodyPr/>
        <a:lstStyle/>
        <a:p>
          <a:r>
            <a:rPr lang="en-US" b="0" i="0" dirty="0"/>
            <a:t>Excluded</a:t>
          </a:r>
          <a:endParaRPr lang="en-US" dirty="0"/>
        </a:p>
      </dgm:t>
    </dgm:pt>
    <dgm:pt modelId="{645BDB49-2E58-4578-8526-D5CA0B3E026D}" type="parTrans" cxnId="{F70DC583-1DC2-4BDC-BDEC-C525D46B1F06}">
      <dgm:prSet/>
      <dgm:spPr/>
      <dgm:t>
        <a:bodyPr/>
        <a:lstStyle/>
        <a:p>
          <a:endParaRPr lang="en-US"/>
        </a:p>
      </dgm:t>
    </dgm:pt>
    <dgm:pt modelId="{83C35AAC-9E0A-4A03-8D4A-B4AD0FFAB639}" type="sibTrans" cxnId="{F70DC583-1DC2-4BDC-BDEC-C525D46B1F06}">
      <dgm:prSet/>
      <dgm:spPr/>
      <dgm:t>
        <a:bodyPr/>
        <a:lstStyle/>
        <a:p>
          <a:endParaRPr lang="en-US"/>
        </a:p>
      </dgm:t>
    </dgm:pt>
    <dgm:pt modelId="{D2A4B939-F445-4B64-9357-22CA76DCD9AA}">
      <dgm:prSet phldrT="[Text]"/>
      <dgm:spPr/>
      <dgm:t>
        <a:bodyPr/>
        <a:lstStyle/>
        <a:p>
          <a:r>
            <a:rPr lang="en-US" b="0" i="0" dirty="0"/>
            <a:t>Loans From Third Parties And Other Firms</a:t>
          </a:r>
        </a:p>
      </dgm:t>
    </dgm:pt>
    <dgm:pt modelId="{30D8A0BD-470C-4933-A807-21C4FA7B3795}" type="parTrans" cxnId="{CA5C921C-E901-4DBA-BA3E-6FC38D6A5B8F}">
      <dgm:prSet/>
      <dgm:spPr/>
      <dgm:t>
        <a:bodyPr/>
        <a:lstStyle/>
        <a:p>
          <a:endParaRPr lang="en-US"/>
        </a:p>
      </dgm:t>
    </dgm:pt>
    <dgm:pt modelId="{98C870FC-8DFA-4D56-863C-4C42FA1DD5B3}" type="sibTrans" cxnId="{CA5C921C-E901-4DBA-BA3E-6FC38D6A5B8F}">
      <dgm:prSet/>
      <dgm:spPr/>
      <dgm:t>
        <a:bodyPr/>
        <a:lstStyle/>
        <a:p>
          <a:endParaRPr lang="en-US"/>
        </a:p>
      </dgm:t>
    </dgm:pt>
    <dgm:pt modelId="{969584FF-570D-4DC1-B82E-AA938CFEC393}">
      <dgm:prSet/>
      <dgm:spPr/>
      <dgm:t>
        <a:bodyPr/>
        <a:lstStyle/>
        <a:p>
          <a:r>
            <a:rPr lang="en-US" dirty="0"/>
            <a:t>In course of business or in connection with business = Excluded</a:t>
          </a:r>
        </a:p>
      </dgm:t>
    </dgm:pt>
    <dgm:pt modelId="{71C27DB6-2327-40A1-9E0E-2FD4EE7588A6}" type="parTrans" cxnId="{E356FBA1-B8C8-4DF7-A675-72CA5FBBB92D}">
      <dgm:prSet/>
      <dgm:spPr/>
      <dgm:t>
        <a:bodyPr/>
        <a:lstStyle/>
        <a:p>
          <a:endParaRPr lang="en-US"/>
        </a:p>
      </dgm:t>
    </dgm:pt>
    <dgm:pt modelId="{4100AC5D-CE58-4844-BCFB-F24B7E2282EC}" type="sibTrans" cxnId="{E356FBA1-B8C8-4DF7-A675-72CA5FBBB92D}">
      <dgm:prSet/>
      <dgm:spPr/>
      <dgm:t>
        <a:bodyPr/>
        <a:lstStyle/>
        <a:p>
          <a:endParaRPr lang="en-US"/>
        </a:p>
      </dgm:t>
    </dgm:pt>
    <dgm:pt modelId="{07DB228D-F0D8-4585-B121-3DE701306CB4}">
      <dgm:prSet/>
      <dgm:spPr/>
      <dgm:t>
        <a:bodyPr/>
        <a:lstStyle/>
        <a:p>
          <a:r>
            <a:rPr lang="en-US" b="0" i="0" dirty="0" smtClean="0"/>
            <a:t>Whether </a:t>
          </a:r>
          <a:r>
            <a:rPr lang="en-US" b="0" i="0" dirty="0"/>
            <a:t>this clause can come to the rescue or not is a matter of interpretation.</a:t>
          </a:r>
          <a:endParaRPr lang="en-US" dirty="0"/>
        </a:p>
      </dgm:t>
    </dgm:pt>
    <dgm:pt modelId="{8468EF6D-39C5-4546-95C7-CC790C353028}" type="parTrans" cxnId="{C140F4ED-6F0C-4D31-8E6E-59308D553EC5}">
      <dgm:prSet/>
      <dgm:spPr/>
      <dgm:t>
        <a:bodyPr/>
        <a:lstStyle/>
        <a:p>
          <a:endParaRPr lang="en-US"/>
        </a:p>
      </dgm:t>
    </dgm:pt>
    <dgm:pt modelId="{7ECA7EDF-7F67-4B02-99F2-78CEA1268E91}" type="sibTrans" cxnId="{C140F4ED-6F0C-4D31-8E6E-59308D553EC5}">
      <dgm:prSet/>
      <dgm:spPr/>
      <dgm:t>
        <a:bodyPr/>
        <a:lstStyle/>
        <a:p>
          <a:endParaRPr lang="en-US"/>
        </a:p>
      </dgm:t>
    </dgm:pt>
    <dgm:pt modelId="{FA1DB29C-9936-4259-A96F-8F4E15E400AD}" type="pres">
      <dgm:prSet presAssocID="{75A44204-33B1-4CAF-862F-0F3157CD9C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8C1DDB-F1A7-4ADF-BC61-139408301C39}" type="pres">
      <dgm:prSet presAssocID="{A836A2ED-E387-4573-91DF-D7FC36C36D24}" presName="root" presStyleCnt="0"/>
      <dgm:spPr/>
    </dgm:pt>
    <dgm:pt modelId="{61A3429B-3D4C-47E2-BBBA-C680A1616214}" type="pres">
      <dgm:prSet presAssocID="{A836A2ED-E387-4573-91DF-D7FC36C36D24}" presName="rootComposite" presStyleCnt="0"/>
      <dgm:spPr/>
    </dgm:pt>
    <dgm:pt modelId="{A048F3C8-7553-4A53-A395-9BC4D5C702F6}" type="pres">
      <dgm:prSet presAssocID="{A836A2ED-E387-4573-91DF-D7FC36C36D24}" presName="rootText" presStyleLbl="node1" presStyleIdx="0" presStyleCnt="3"/>
      <dgm:spPr/>
      <dgm:t>
        <a:bodyPr/>
        <a:lstStyle/>
        <a:p>
          <a:endParaRPr lang="en-US"/>
        </a:p>
      </dgm:t>
    </dgm:pt>
    <dgm:pt modelId="{A3075315-2EA5-4237-8352-398428BEC18A}" type="pres">
      <dgm:prSet presAssocID="{A836A2ED-E387-4573-91DF-D7FC36C36D24}" presName="rootConnector" presStyleLbl="node1" presStyleIdx="0" presStyleCnt="3"/>
      <dgm:spPr/>
      <dgm:t>
        <a:bodyPr/>
        <a:lstStyle/>
        <a:p>
          <a:endParaRPr lang="en-US"/>
        </a:p>
      </dgm:t>
    </dgm:pt>
    <dgm:pt modelId="{A8658B28-42E7-4A5F-A146-810899D2576B}" type="pres">
      <dgm:prSet presAssocID="{A836A2ED-E387-4573-91DF-D7FC36C36D24}" presName="childShape" presStyleCnt="0"/>
      <dgm:spPr/>
    </dgm:pt>
    <dgm:pt modelId="{249F6DCE-4D2F-4BC0-AAB7-2DE5FAE7B179}" type="pres">
      <dgm:prSet presAssocID="{C666F428-D1E2-4BB4-BC63-7154A7A6321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9C94021-19D0-4D00-A2FB-D84791DA34CC}" type="pres">
      <dgm:prSet presAssocID="{B282F1EE-E9D9-4398-95FB-724CFF4F980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D97D-5957-4A1E-A094-0696EFEF4B99}" type="pres">
      <dgm:prSet presAssocID="{B8AF2B51-45FD-49E9-B78D-128B0C08FBD5}" presName="root" presStyleCnt="0"/>
      <dgm:spPr/>
    </dgm:pt>
    <dgm:pt modelId="{1627CF9E-14D9-45FA-9B2F-FEE81E108C58}" type="pres">
      <dgm:prSet presAssocID="{B8AF2B51-45FD-49E9-B78D-128B0C08FBD5}" presName="rootComposite" presStyleCnt="0"/>
      <dgm:spPr/>
    </dgm:pt>
    <dgm:pt modelId="{F7F6633C-D68B-4849-9859-7275A880985D}" type="pres">
      <dgm:prSet presAssocID="{B8AF2B51-45FD-49E9-B78D-128B0C08FBD5}" presName="rootText" presStyleLbl="node1" presStyleIdx="1" presStyleCnt="3"/>
      <dgm:spPr/>
      <dgm:t>
        <a:bodyPr/>
        <a:lstStyle/>
        <a:p>
          <a:endParaRPr lang="en-US"/>
        </a:p>
      </dgm:t>
    </dgm:pt>
    <dgm:pt modelId="{A9107FA1-E958-4F56-BF19-F5ADFCF4EBAE}" type="pres">
      <dgm:prSet presAssocID="{B8AF2B51-45FD-49E9-B78D-128B0C08FBD5}" presName="rootConnector" presStyleLbl="node1" presStyleIdx="1" presStyleCnt="3"/>
      <dgm:spPr/>
      <dgm:t>
        <a:bodyPr/>
        <a:lstStyle/>
        <a:p>
          <a:endParaRPr lang="en-US"/>
        </a:p>
      </dgm:t>
    </dgm:pt>
    <dgm:pt modelId="{9EA32574-84A8-40A1-B55F-A85D3DBAE37D}" type="pres">
      <dgm:prSet presAssocID="{B8AF2B51-45FD-49E9-B78D-128B0C08FBD5}" presName="childShape" presStyleCnt="0"/>
      <dgm:spPr/>
    </dgm:pt>
    <dgm:pt modelId="{4E0EC866-D240-4E1A-94F1-0C563462D9A2}" type="pres">
      <dgm:prSet presAssocID="{645BDB49-2E58-4578-8526-D5CA0B3E026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DD9BD2E5-E5EF-464D-8FF9-3FAC3429FAAE}" type="pres">
      <dgm:prSet presAssocID="{CD283E9F-A64F-4E59-9639-889AE8F5D75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2D5DD-276A-48E7-933B-67088C24F06A}" type="pres">
      <dgm:prSet presAssocID="{D2A4B939-F445-4B64-9357-22CA76DCD9AA}" presName="root" presStyleCnt="0"/>
      <dgm:spPr/>
    </dgm:pt>
    <dgm:pt modelId="{F7FA5FD3-2EAC-4074-ACFC-1A493A8C375F}" type="pres">
      <dgm:prSet presAssocID="{D2A4B939-F445-4B64-9357-22CA76DCD9AA}" presName="rootComposite" presStyleCnt="0"/>
      <dgm:spPr/>
    </dgm:pt>
    <dgm:pt modelId="{F2B8BCB4-787C-4AE4-A068-BB45806A158A}" type="pres">
      <dgm:prSet presAssocID="{D2A4B939-F445-4B64-9357-22CA76DCD9AA}" presName="rootText" presStyleLbl="node1" presStyleIdx="2" presStyleCnt="3"/>
      <dgm:spPr/>
      <dgm:t>
        <a:bodyPr/>
        <a:lstStyle/>
        <a:p>
          <a:endParaRPr lang="en-US"/>
        </a:p>
      </dgm:t>
    </dgm:pt>
    <dgm:pt modelId="{EEA2FF20-F0B0-42DB-A77E-3DD9AC71086F}" type="pres">
      <dgm:prSet presAssocID="{D2A4B939-F445-4B64-9357-22CA76DCD9AA}" presName="rootConnector" presStyleLbl="node1" presStyleIdx="2" presStyleCnt="3"/>
      <dgm:spPr/>
      <dgm:t>
        <a:bodyPr/>
        <a:lstStyle/>
        <a:p>
          <a:endParaRPr lang="en-US"/>
        </a:p>
      </dgm:t>
    </dgm:pt>
    <dgm:pt modelId="{4E0573B1-7596-4413-B398-AF269ADA4DA2}" type="pres">
      <dgm:prSet presAssocID="{D2A4B939-F445-4B64-9357-22CA76DCD9AA}" presName="childShape" presStyleCnt="0"/>
      <dgm:spPr/>
    </dgm:pt>
    <dgm:pt modelId="{9A34AA23-8775-4EAB-959D-5EDFED0DDB3D}" type="pres">
      <dgm:prSet presAssocID="{71C27DB6-2327-40A1-9E0E-2FD4EE7588A6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DEFD3EE-5B4D-44A0-8CCD-F986F83BB2F6}" type="pres">
      <dgm:prSet presAssocID="{969584FF-570D-4DC1-B82E-AA938CFEC39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63DDC-2F75-4D02-8B2B-85467EEDE2B4}" type="pres">
      <dgm:prSet presAssocID="{8468EF6D-39C5-4546-95C7-CC790C35302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DD6DAB9-3B8A-4B42-9CA9-8FE56355A03B}" type="pres">
      <dgm:prSet presAssocID="{07DB228D-F0D8-4585-B121-3DE701306CB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7D83B-C9F2-4569-B383-ADF40D4B9DF0}" type="presOf" srcId="{CD283E9F-A64F-4E59-9639-889AE8F5D75B}" destId="{DD9BD2E5-E5EF-464D-8FF9-3FAC3429FAAE}" srcOrd="0" destOrd="0" presId="urn:microsoft.com/office/officeart/2005/8/layout/hierarchy3"/>
    <dgm:cxn modelId="{3E11B134-4383-4838-B593-4A45921A7C50}" type="presOf" srcId="{D2A4B939-F445-4B64-9357-22CA76DCD9AA}" destId="{F2B8BCB4-787C-4AE4-A068-BB45806A158A}" srcOrd="0" destOrd="0" presId="urn:microsoft.com/office/officeart/2005/8/layout/hierarchy3"/>
    <dgm:cxn modelId="{81C805B0-E410-4F8E-B5F7-EBE48C37C2C8}" type="presOf" srcId="{A836A2ED-E387-4573-91DF-D7FC36C36D24}" destId="{A3075315-2EA5-4237-8352-398428BEC18A}" srcOrd="1" destOrd="0" presId="urn:microsoft.com/office/officeart/2005/8/layout/hierarchy3"/>
    <dgm:cxn modelId="{B6B86199-75BF-4B0F-A890-90E03E28985E}" type="presOf" srcId="{645BDB49-2E58-4578-8526-D5CA0B3E026D}" destId="{4E0EC866-D240-4E1A-94F1-0C563462D9A2}" srcOrd="0" destOrd="0" presId="urn:microsoft.com/office/officeart/2005/8/layout/hierarchy3"/>
    <dgm:cxn modelId="{E356FBA1-B8C8-4DF7-A675-72CA5FBBB92D}" srcId="{D2A4B939-F445-4B64-9357-22CA76DCD9AA}" destId="{969584FF-570D-4DC1-B82E-AA938CFEC393}" srcOrd="0" destOrd="0" parTransId="{71C27DB6-2327-40A1-9E0E-2FD4EE7588A6}" sibTransId="{4100AC5D-CE58-4844-BCFB-F24B7E2282EC}"/>
    <dgm:cxn modelId="{18724BB2-C0A0-4678-839F-DF929D1C7956}" srcId="{A836A2ED-E387-4573-91DF-D7FC36C36D24}" destId="{B282F1EE-E9D9-4398-95FB-724CFF4F9803}" srcOrd="0" destOrd="0" parTransId="{C666F428-D1E2-4BB4-BC63-7154A7A6321A}" sibTransId="{9D6A587C-8B0B-4AFA-917F-A353792AF438}"/>
    <dgm:cxn modelId="{F70DC583-1DC2-4BDC-BDEC-C525D46B1F06}" srcId="{B8AF2B51-45FD-49E9-B78D-128B0C08FBD5}" destId="{CD283E9F-A64F-4E59-9639-889AE8F5D75B}" srcOrd="0" destOrd="0" parTransId="{645BDB49-2E58-4578-8526-D5CA0B3E026D}" sibTransId="{83C35AAC-9E0A-4A03-8D4A-B4AD0FFAB639}"/>
    <dgm:cxn modelId="{30B88D4E-CFA4-4D16-B8ED-47E470EAD4BC}" type="presOf" srcId="{B282F1EE-E9D9-4398-95FB-724CFF4F9803}" destId="{79C94021-19D0-4D00-A2FB-D84791DA34CC}" srcOrd="0" destOrd="0" presId="urn:microsoft.com/office/officeart/2005/8/layout/hierarchy3"/>
    <dgm:cxn modelId="{C140F4ED-6F0C-4D31-8E6E-59308D553EC5}" srcId="{D2A4B939-F445-4B64-9357-22CA76DCD9AA}" destId="{07DB228D-F0D8-4585-B121-3DE701306CB4}" srcOrd="1" destOrd="0" parTransId="{8468EF6D-39C5-4546-95C7-CC790C353028}" sibTransId="{7ECA7EDF-7F67-4B02-99F2-78CEA1268E91}"/>
    <dgm:cxn modelId="{9002C2E9-D836-4D9F-804A-3605A78213C1}" type="presOf" srcId="{A836A2ED-E387-4573-91DF-D7FC36C36D24}" destId="{A048F3C8-7553-4A53-A395-9BC4D5C702F6}" srcOrd="0" destOrd="0" presId="urn:microsoft.com/office/officeart/2005/8/layout/hierarchy3"/>
    <dgm:cxn modelId="{F99FC1FA-E4EC-4633-9980-1F37A8F9CB28}" type="presOf" srcId="{B8AF2B51-45FD-49E9-B78D-128B0C08FBD5}" destId="{A9107FA1-E958-4F56-BF19-F5ADFCF4EBAE}" srcOrd="1" destOrd="0" presId="urn:microsoft.com/office/officeart/2005/8/layout/hierarchy3"/>
    <dgm:cxn modelId="{5A928DAE-36F2-4E17-8522-1B3840AF78EA}" type="presOf" srcId="{D2A4B939-F445-4B64-9357-22CA76DCD9AA}" destId="{EEA2FF20-F0B0-42DB-A77E-3DD9AC71086F}" srcOrd="1" destOrd="0" presId="urn:microsoft.com/office/officeart/2005/8/layout/hierarchy3"/>
    <dgm:cxn modelId="{213B0D9F-6A37-4281-B1D8-2EEBC582EEC4}" type="presOf" srcId="{71C27DB6-2327-40A1-9E0E-2FD4EE7588A6}" destId="{9A34AA23-8775-4EAB-959D-5EDFED0DDB3D}" srcOrd="0" destOrd="0" presId="urn:microsoft.com/office/officeart/2005/8/layout/hierarchy3"/>
    <dgm:cxn modelId="{61068260-5290-4469-9130-3D33CDCF2306}" type="presOf" srcId="{B8AF2B51-45FD-49E9-B78D-128B0C08FBD5}" destId="{F7F6633C-D68B-4849-9859-7275A880985D}" srcOrd="0" destOrd="0" presId="urn:microsoft.com/office/officeart/2005/8/layout/hierarchy3"/>
    <dgm:cxn modelId="{59C011FB-6254-4C7A-94FB-44F40B7021EF}" srcId="{75A44204-33B1-4CAF-862F-0F3157CD9CDF}" destId="{B8AF2B51-45FD-49E9-B78D-128B0C08FBD5}" srcOrd="1" destOrd="0" parTransId="{F6549331-DD2D-4D59-BBF9-312A3227500B}" sibTransId="{C0BC2690-EDCC-4ACD-8C30-EEE66EF35608}"/>
    <dgm:cxn modelId="{38426163-D925-40D9-A91E-8438B2BFEB37}" type="presOf" srcId="{07DB228D-F0D8-4585-B121-3DE701306CB4}" destId="{3DD6DAB9-3B8A-4B42-9CA9-8FE56355A03B}" srcOrd="0" destOrd="0" presId="urn:microsoft.com/office/officeart/2005/8/layout/hierarchy3"/>
    <dgm:cxn modelId="{CA5C921C-E901-4DBA-BA3E-6FC38D6A5B8F}" srcId="{75A44204-33B1-4CAF-862F-0F3157CD9CDF}" destId="{D2A4B939-F445-4B64-9357-22CA76DCD9AA}" srcOrd="2" destOrd="0" parTransId="{30D8A0BD-470C-4933-A807-21C4FA7B3795}" sibTransId="{98C870FC-8DFA-4D56-863C-4C42FA1DD5B3}"/>
    <dgm:cxn modelId="{368ABBFD-003F-4457-A235-9E7B4F43C7AA}" type="presOf" srcId="{8468EF6D-39C5-4546-95C7-CC790C353028}" destId="{F6F63DDC-2F75-4D02-8B2B-85467EEDE2B4}" srcOrd="0" destOrd="0" presId="urn:microsoft.com/office/officeart/2005/8/layout/hierarchy3"/>
    <dgm:cxn modelId="{ED300937-3AB6-4D4F-BE31-3540BCCC48C4}" srcId="{75A44204-33B1-4CAF-862F-0F3157CD9CDF}" destId="{A836A2ED-E387-4573-91DF-D7FC36C36D24}" srcOrd="0" destOrd="0" parTransId="{E16F5D53-85BC-46F6-94CD-4E23286D404A}" sibTransId="{28FE6674-3691-4D59-93D0-83102CE6562A}"/>
    <dgm:cxn modelId="{0FD3C753-837E-434B-BC39-E9F5F1BEE87C}" type="presOf" srcId="{75A44204-33B1-4CAF-862F-0F3157CD9CDF}" destId="{FA1DB29C-9936-4259-A96F-8F4E15E400AD}" srcOrd="0" destOrd="0" presId="urn:microsoft.com/office/officeart/2005/8/layout/hierarchy3"/>
    <dgm:cxn modelId="{FE8893C1-D767-487D-A004-D51CC404E4A4}" type="presOf" srcId="{969584FF-570D-4DC1-B82E-AA938CFEC393}" destId="{2DEFD3EE-5B4D-44A0-8CCD-F986F83BB2F6}" srcOrd="0" destOrd="0" presId="urn:microsoft.com/office/officeart/2005/8/layout/hierarchy3"/>
    <dgm:cxn modelId="{DAAFC1BA-6291-4EE4-97F7-ACEC70D8900B}" type="presOf" srcId="{C666F428-D1E2-4BB4-BC63-7154A7A6321A}" destId="{249F6DCE-4D2F-4BC0-AAB7-2DE5FAE7B179}" srcOrd="0" destOrd="0" presId="urn:microsoft.com/office/officeart/2005/8/layout/hierarchy3"/>
    <dgm:cxn modelId="{599E15B5-7821-44F0-A3BE-9861AE1E4C7B}" type="presParOf" srcId="{FA1DB29C-9936-4259-A96F-8F4E15E400AD}" destId="{E48C1DDB-F1A7-4ADF-BC61-139408301C39}" srcOrd="0" destOrd="0" presId="urn:microsoft.com/office/officeart/2005/8/layout/hierarchy3"/>
    <dgm:cxn modelId="{3C4CA3E9-DACE-4A8A-B3DD-9A238C0EF42E}" type="presParOf" srcId="{E48C1DDB-F1A7-4ADF-BC61-139408301C39}" destId="{61A3429B-3D4C-47E2-BBBA-C680A1616214}" srcOrd="0" destOrd="0" presId="urn:microsoft.com/office/officeart/2005/8/layout/hierarchy3"/>
    <dgm:cxn modelId="{7F1C37F3-7F20-4AFC-ABCD-D21F10637D46}" type="presParOf" srcId="{61A3429B-3D4C-47E2-BBBA-C680A1616214}" destId="{A048F3C8-7553-4A53-A395-9BC4D5C702F6}" srcOrd="0" destOrd="0" presId="urn:microsoft.com/office/officeart/2005/8/layout/hierarchy3"/>
    <dgm:cxn modelId="{5DF65417-F822-4C41-8C0E-976096C9C47F}" type="presParOf" srcId="{61A3429B-3D4C-47E2-BBBA-C680A1616214}" destId="{A3075315-2EA5-4237-8352-398428BEC18A}" srcOrd="1" destOrd="0" presId="urn:microsoft.com/office/officeart/2005/8/layout/hierarchy3"/>
    <dgm:cxn modelId="{102CDB30-C5FC-477C-B77B-3D2754982C07}" type="presParOf" srcId="{E48C1DDB-F1A7-4ADF-BC61-139408301C39}" destId="{A8658B28-42E7-4A5F-A146-810899D2576B}" srcOrd="1" destOrd="0" presId="urn:microsoft.com/office/officeart/2005/8/layout/hierarchy3"/>
    <dgm:cxn modelId="{DC7DB76B-A76A-4850-8EE4-B5BE7C3FD9B8}" type="presParOf" srcId="{A8658B28-42E7-4A5F-A146-810899D2576B}" destId="{249F6DCE-4D2F-4BC0-AAB7-2DE5FAE7B179}" srcOrd="0" destOrd="0" presId="urn:microsoft.com/office/officeart/2005/8/layout/hierarchy3"/>
    <dgm:cxn modelId="{135E779B-5636-476D-91C6-773B21D7A936}" type="presParOf" srcId="{A8658B28-42E7-4A5F-A146-810899D2576B}" destId="{79C94021-19D0-4D00-A2FB-D84791DA34CC}" srcOrd="1" destOrd="0" presId="urn:microsoft.com/office/officeart/2005/8/layout/hierarchy3"/>
    <dgm:cxn modelId="{DA6318DE-E8C0-4F2A-BA45-BE60104D341A}" type="presParOf" srcId="{FA1DB29C-9936-4259-A96F-8F4E15E400AD}" destId="{8E7DD97D-5957-4A1E-A094-0696EFEF4B99}" srcOrd="1" destOrd="0" presId="urn:microsoft.com/office/officeart/2005/8/layout/hierarchy3"/>
    <dgm:cxn modelId="{ECAB52EC-B1C3-45D2-9F17-23DFED990261}" type="presParOf" srcId="{8E7DD97D-5957-4A1E-A094-0696EFEF4B99}" destId="{1627CF9E-14D9-45FA-9B2F-FEE81E108C58}" srcOrd="0" destOrd="0" presId="urn:microsoft.com/office/officeart/2005/8/layout/hierarchy3"/>
    <dgm:cxn modelId="{509CA8DC-9CB4-44FA-8197-4AB05F514AAA}" type="presParOf" srcId="{1627CF9E-14D9-45FA-9B2F-FEE81E108C58}" destId="{F7F6633C-D68B-4849-9859-7275A880985D}" srcOrd="0" destOrd="0" presId="urn:microsoft.com/office/officeart/2005/8/layout/hierarchy3"/>
    <dgm:cxn modelId="{337F7A11-ACDB-4DC6-8083-042ED8EC05B8}" type="presParOf" srcId="{1627CF9E-14D9-45FA-9B2F-FEE81E108C58}" destId="{A9107FA1-E958-4F56-BF19-F5ADFCF4EBAE}" srcOrd="1" destOrd="0" presId="urn:microsoft.com/office/officeart/2005/8/layout/hierarchy3"/>
    <dgm:cxn modelId="{0484FA98-44C5-424C-8E73-C47D77E21E21}" type="presParOf" srcId="{8E7DD97D-5957-4A1E-A094-0696EFEF4B99}" destId="{9EA32574-84A8-40A1-B55F-A85D3DBAE37D}" srcOrd="1" destOrd="0" presId="urn:microsoft.com/office/officeart/2005/8/layout/hierarchy3"/>
    <dgm:cxn modelId="{315B4D30-52B6-48BC-A146-463D0615C158}" type="presParOf" srcId="{9EA32574-84A8-40A1-B55F-A85D3DBAE37D}" destId="{4E0EC866-D240-4E1A-94F1-0C563462D9A2}" srcOrd="0" destOrd="0" presId="urn:microsoft.com/office/officeart/2005/8/layout/hierarchy3"/>
    <dgm:cxn modelId="{FA8BFD40-A022-44BF-9A66-80ECAADD6A0C}" type="presParOf" srcId="{9EA32574-84A8-40A1-B55F-A85D3DBAE37D}" destId="{DD9BD2E5-E5EF-464D-8FF9-3FAC3429FAAE}" srcOrd="1" destOrd="0" presId="urn:microsoft.com/office/officeart/2005/8/layout/hierarchy3"/>
    <dgm:cxn modelId="{ED84C2D4-C510-4121-BDD5-264E68D3A6DA}" type="presParOf" srcId="{FA1DB29C-9936-4259-A96F-8F4E15E400AD}" destId="{1082D5DD-276A-48E7-933B-67088C24F06A}" srcOrd="2" destOrd="0" presId="urn:microsoft.com/office/officeart/2005/8/layout/hierarchy3"/>
    <dgm:cxn modelId="{D514FCEE-D30A-420C-8F20-E2FFBE6503D3}" type="presParOf" srcId="{1082D5DD-276A-48E7-933B-67088C24F06A}" destId="{F7FA5FD3-2EAC-4074-ACFC-1A493A8C375F}" srcOrd="0" destOrd="0" presId="urn:microsoft.com/office/officeart/2005/8/layout/hierarchy3"/>
    <dgm:cxn modelId="{7197F496-C5C8-4B65-BCA3-38025B8BD31A}" type="presParOf" srcId="{F7FA5FD3-2EAC-4074-ACFC-1A493A8C375F}" destId="{F2B8BCB4-787C-4AE4-A068-BB45806A158A}" srcOrd="0" destOrd="0" presId="urn:microsoft.com/office/officeart/2005/8/layout/hierarchy3"/>
    <dgm:cxn modelId="{68B0E4A6-EA57-47E0-895A-514FB280282B}" type="presParOf" srcId="{F7FA5FD3-2EAC-4074-ACFC-1A493A8C375F}" destId="{EEA2FF20-F0B0-42DB-A77E-3DD9AC71086F}" srcOrd="1" destOrd="0" presId="urn:microsoft.com/office/officeart/2005/8/layout/hierarchy3"/>
    <dgm:cxn modelId="{04EE3290-124E-4E47-A8D9-CD136D53A8F0}" type="presParOf" srcId="{1082D5DD-276A-48E7-933B-67088C24F06A}" destId="{4E0573B1-7596-4413-B398-AF269ADA4DA2}" srcOrd="1" destOrd="0" presId="urn:microsoft.com/office/officeart/2005/8/layout/hierarchy3"/>
    <dgm:cxn modelId="{90824519-9506-44AE-966D-7DC5543567F2}" type="presParOf" srcId="{4E0573B1-7596-4413-B398-AF269ADA4DA2}" destId="{9A34AA23-8775-4EAB-959D-5EDFED0DDB3D}" srcOrd="0" destOrd="0" presId="urn:microsoft.com/office/officeart/2005/8/layout/hierarchy3"/>
    <dgm:cxn modelId="{673438E4-6EF7-4CC9-A9D8-5B4690E6AFAA}" type="presParOf" srcId="{4E0573B1-7596-4413-B398-AF269ADA4DA2}" destId="{2DEFD3EE-5B4D-44A0-8CCD-F986F83BB2F6}" srcOrd="1" destOrd="0" presId="urn:microsoft.com/office/officeart/2005/8/layout/hierarchy3"/>
    <dgm:cxn modelId="{593DE33B-3B24-48CA-B69D-F1001DCF5139}" type="presParOf" srcId="{4E0573B1-7596-4413-B398-AF269ADA4DA2}" destId="{F6F63DDC-2F75-4D02-8B2B-85467EEDE2B4}" srcOrd="2" destOrd="0" presId="urn:microsoft.com/office/officeart/2005/8/layout/hierarchy3"/>
    <dgm:cxn modelId="{B997B8F9-3525-408B-95A4-2873D876E4D8}" type="presParOf" srcId="{4E0573B1-7596-4413-B398-AF269ADA4DA2}" destId="{3DD6DAB9-3B8A-4B42-9CA9-8FE56355A0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59B64-F827-4960-AE87-9E1A6BD2FEFC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9BED7FC-8BC9-4131-A44A-FA80F3438053}">
      <dgm:prSet phldrT="[Text]" custT="1"/>
      <dgm:spPr/>
      <dgm:t>
        <a:bodyPr/>
        <a:lstStyle/>
        <a:p>
          <a:r>
            <a:rPr lang="en-IN" sz="2800" b="0" i="0" dirty="0">
              <a:solidFill>
                <a:schemeClr val="tx1"/>
              </a:solidFill>
              <a:latin typeface="Book Antiqua" panose="02040602050305030304" pitchFamily="18" charset="0"/>
            </a:rPr>
            <a:t>Loan From Relatives</a:t>
          </a:r>
          <a:endParaRPr lang="en-US" sz="2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5D766D7-CFEF-490B-B8F5-4FF16ECC65F2}" type="parTrans" cxnId="{68E005ED-8978-4593-B9CC-F97E10303B76}">
      <dgm:prSet/>
      <dgm:spPr/>
      <dgm:t>
        <a:bodyPr/>
        <a:lstStyle/>
        <a:p>
          <a:endParaRPr lang="en-US"/>
        </a:p>
      </dgm:t>
    </dgm:pt>
    <dgm:pt modelId="{C4C75396-0189-493E-9254-AD6FF5E9CA3D}" type="sibTrans" cxnId="{68E005ED-8978-4593-B9CC-F97E10303B76}">
      <dgm:prSet/>
      <dgm:spPr/>
      <dgm:t>
        <a:bodyPr/>
        <a:lstStyle/>
        <a:p>
          <a:endParaRPr lang="en-US"/>
        </a:p>
      </dgm:t>
    </dgm:pt>
    <dgm:pt modelId="{5CC8C27F-8337-4FC2-978F-1CED459228D0}">
      <dgm:prSet phldrT="[Text]"/>
      <dgm:spPr/>
      <dgm:t>
        <a:bodyPr/>
        <a:lstStyle/>
        <a:p>
          <a:r>
            <a:rPr lang="en-IN" b="0" i="0" dirty="0"/>
            <a:t>Excluded</a:t>
          </a:r>
          <a:endParaRPr lang="en-US" dirty="0"/>
        </a:p>
      </dgm:t>
    </dgm:pt>
    <dgm:pt modelId="{1FA42D29-FC81-418E-B055-3C3118A63BE1}" type="parTrans" cxnId="{1840BAB0-070B-4FE0-83E4-C755DB1A152A}">
      <dgm:prSet/>
      <dgm:spPr/>
      <dgm:t>
        <a:bodyPr/>
        <a:lstStyle/>
        <a:p>
          <a:endParaRPr lang="en-US"/>
        </a:p>
      </dgm:t>
    </dgm:pt>
    <dgm:pt modelId="{E1AC9CF7-3A72-4E82-B17B-462DEC1298C9}" type="sibTrans" cxnId="{1840BAB0-070B-4FE0-83E4-C755DB1A152A}">
      <dgm:prSet/>
      <dgm:spPr/>
      <dgm:t>
        <a:bodyPr/>
        <a:lstStyle/>
        <a:p>
          <a:endParaRPr lang="en-US"/>
        </a:p>
      </dgm:t>
    </dgm:pt>
    <dgm:pt modelId="{304B1167-ECFE-411B-938A-35DBA2826F0D}">
      <dgm:prSet phldrT="[Text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Loans Taken From An Individual From Friends And Associates</a:t>
          </a:r>
        </a:p>
      </dgm:t>
    </dgm:pt>
    <dgm:pt modelId="{90207F1C-DC8D-47CD-AFB3-F8E719AF5B8D}" type="parTrans" cxnId="{30E1B005-0400-41A0-94CD-948DF56AC7D8}">
      <dgm:prSet/>
      <dgm:spPr/>
      <dgm:t>
        <a:bodyPr/>
        <a:lstStyle/>
        <a:p>
          <a:endParaRPr lang="en-US"/>
        </a:p>
      </dgm:t>
    </dgm:pt>
    <dgm:pt modelId="{779E6C32-1A17-4747-872D-E3A6CCF4D07B}" type="sibTrans" cxnId="{30E1B005-0400-41A0-94CD-948DF56AC7D8}">
      <dgm:prSet/>
      <dgm:spPr/>
      <dgm:t>
        <a:bodyPr/>
        <a:lstStyle/>
        <a:p>
          <a:endParaRPr lang="en-US"/>
        </a:p>
      </dgm:t>
    </dgm:pt>
    <dgm:pt modelId="{A5AFE6BD-D6AD-45A2-A291-75DDF5A69C47}">
      <dgm:prSet phldrT="[Text]"/>
      <dgm:spPr/>
      <dgm:t>
        <a:bodyPr/>
        <a:lstStyle/>
        <a:p>
          <a:r>
            <a:rPr lang="en-US" dirty="0"/>
            <a:t>Excluded</a:t>
          </a:r>
        </a:p>
      </dgm:t>
    </dgm:pt>
    <dgm:pt modelId="{310FCD3A-4712-4AC7-9FAB-BAEF8B3A388B}" type="parTrans" cxnId="{DFB33656-9670-4C09-B02F-E0BC49576C92}">
      <dgm:prSet/>
      <dgm:spPr/>
      <dgm:t>
        <a:bodyPr/>
        <a:lstStyle/>
        <a:p>
          <a:endParaRPr lang="en-US"/>
        </a:p>
      </dgm:t>
    </dgm:pt>
    <dgm:pt modelId="{BDA487C5-00CC-45F7-A05C-80B64D9425E4}" type="sibTrans" cxnId="{DFB33656-9670-4C09-B02F-E0BC49576C92}">
      <dgm:prSet/>
      <dgm:spPr/>
      <dgm:t>
        <a:bodyPr/>
        <a:lstStyle/>
        <a:p>
          <a:endParaRPr lang="en-US"/>
        </a:p>
      </dgm:t>
    </dgm:pt>
    <dgm:pt modelId="{A244D4B8-D7C1-4F43-9C23-F2DE9BB55985}" type="pres">
      <dgm:prSet presAssocID="{E5359B64-F827-4960-AE87-9E1A6BD2FE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75F76-0D83-422B-AB43-CEA8B15F05C6}" type="pres">
      <dgm:prSet presAssocID="{A9BED7FC-8BC9-4131-A44A-FA80F3438053}" presName="composite" presStyleCnt="0"/>
      <dgm:spPr/>
    </dgm:pt>
    <dgm:pt modelId="{10930362-5BBB-4A12-9A5D-C2C96BEB1FA3}" type="pres">
      <dgm:prSet presAssocID="{A9BED7FC-8BC9-4131-A44A-FA80F34380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C5DD7-35BA-46B9-8374-F6E3E13F0313}" type="pres">
      <dgm:prSet presAssocID="{A9BED7FC-8BC9-4131-A44A-FA80F343805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1A821-927E-49EC-AC65-DB3AEFCF3370}" type="pres">
      <dgm:prSet presAssocID="{C4C75396-0189-493E-9254-AD6FF5E9CA3D}" presName="space" presStyleCnt="0"/>
      <dgm:spPr/>
    </dgm:pt>
    <dgm:pt modelId="{050C3451-A22A-4ACB-B3F8-DF988DB2A6A7}" type="pres">
      <dgm:prSet presAssocID="{304B1167-ECFE-411B-938A-35DBA2826F0D}" presName="composite" presStyleCnt="0"/>
      <dgm:spPr/>
    </dgm:pt>
    <dgm:pt modelId="{F5B50844-DC0F-480C-9D77-98D00C05B312}" type="pres">
      <dgm:prSet presAssocID="{304B1167-ECFE-411B-938A-35DBA2826F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CA12-24E0-4C44-9173-5C67CA68A5E0}" type="pres">
      <dgm:prSet presAssocID="{304B1167-ECFE-411B-938A-35DBA2826F0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005ED-8978-4593-B9CC-F97E10303B76}" srcId="{E5359B64-F827-4960-AE87-9E1A6BD2FEFC}" destId="{A9BED7FC-8BC9-4131-A44A-FA80F3438053}" srcOrd="0" destOrd="0" parTransId="{D5D766D7-CFEF-490B-B8F5-4FF16ECC65F2}" sibTransId="{C4C75396-0189-493E-9254-AD6FF5E9CA3D}"/>
    <dgm:cxn modelId="{89E7B8F2-B51B-458F-BA79-5F63C8B8F5BF}" type="presOf" srcId="{5CC8C27F-8337-4FC2-978F-1CED459228D0}" destId="{A8FC5DD7-35BA-46B9-8374-F6E3E13F0313}" srcOrd="0" destOrd="0" presId="urn:microsoft.com/office/officeart/2005/8/layout/hList1"/>
    <dgm:cxn modelId="{E6068960-F654-4C8F-A0AF-82414186C999}" type="presOf" srcId="{A9BED7FC-8BC9-4131-A44A-FA80F3438053}" destId="{10930362-5BBB-4A12-9A5D-C2C96BEB1FA3}" srcOrd="0" destOrd="0" presId="urn:microsoft.com/office/officeart/2005/8/layout/hList1"/>
    <dgm:cxn modelId="{98CB8449-A0D2-4ECD-864D-63C4CD0D9B50}" type="presOf" srcId="{E5359B64-F827-4960-AE87-9E1A6BD2FEFC}" destId="{A244D4B8-D7C1-4F43-9C23-F2DE9BB55985}" srcOrd="0" destOrd="0" presId="urn:microsoft.com/office/officeart/2005/8/layout/hList1"/>
    <dgm:cxn modelId="{1840BAB0-070B-4FE0-83E4-C755DB1A152A}" srcId="{A9BED7FC-8BC9-4131-A44A-FA80F3438053}" destId="{5CC8C27F-8337-4FC2-978F-1CED459228D0}" srcOrd="0" destOrd="0" parTransId="{1FA42D29-FC81-418E-B055-3C3118A63BE1}" sibTransId="{E1AC9CF7-3A72-4E82-B17B-462DEC1298C9}"/>
    <dgm:cxn modelId="{7C83EA87-1F8B-450F-81CA-918A41A8DB40}" type="presOf" srcId="{A5AFE6BD-D6AD-45A2-A291-75DDF5A69C47}" destId="{92DCCA12-24E0-4C44-9173-5C67CA68A5E0}" srcOrd="0" destOrd="0" presId="urn:microsoft.com/office/officeart/2005/8/layout/hList1"/>
    <dgm:cxn modelId="{DFB33656-9670-4C09-B02F-E0BC49576C92}" srcId="{304B1167-ECFE-411B-938A-35DBA2826F0D}" destId="{A5AFE6BD-D6AD-45A2-A291-75DDF5A69C47}" srcOrd="0" destOrd="0" parTransId="{310FCD3A-4712-4AC7-9FAB-BAEF8B3A388B}" sibTransId="{BDA487C5-00CC-45F7-A05C-80B64D9425E4}"/>
    <dgm:cxn modelId="{881696E5-5825-48DA-9702-7C335F4783C4}" type="presOf" srcId="{304B1167-ECFE-411B-938A-35DBA2826F0D}" destId="{F5B50844-DC0F-480C-9D77-98D00C05B312}" srcOrd="0" destOrd="0" presId="urn:microsoft.com/office/officeart/2005/8/layout/hList1"/>
    <dgm:cxn modelId="{30E1B005-0400-41A0-94CD-948DF56AC7D8}" srcId="{E5359B64-F827-4960-AE87-9E1A6BD2FEFC}" destId="{304B1167-ECFE-411B-938A-35DBA2826F0D}" srcOrd="1" destOrd="0" parTransId="{90207F1C-DC8D-47CD-AFB3-F8E719AF5B8D}" sibTransId="{779E6C32-1A17-4747-872D-E3A6CCF4D07B}"/>
    <dgm:cxn modelId="{41922BF8-FC83-4D20-86BB-401425E712BB}" type="presParOf" srcId="{A244D4B8-D7C1-4F43-9C23-F2DE9BB55985}" destId="{56F75F76-0D83-422B-AB43-CEA8B15F05C6}" srcOrd="0" destOrd="0" presId="urn:microsoft.com/office/officeart/2005/8/layout/hList1"/>
    <dgm:cxn modelId="{D6EB7F39-7922-4BF2-8A16-1C9E3677B62A}" type="presParOf" srcId="{56F75F76-0D83-422B-AB43-CEA8B15F05C6}" destId="{10930362-5BBB-4A12-9A5D-C2C96BEB1FA3}" srcOrd="0" destOrd="0" presId="urn:microsoft.com/office/officeart/2005/8/layout/hList1"/>
    <dgm:cxn modelId="{B84B923D-1964-40E7-A4B8-D93B114BFEED}" type="presParOf" srcId="{56F75F76-0D83-422B-AB43-CEA8B15F05C6}" destId="{A8FC5DD7-35BA-46B9-8374-F6E3E13F0313}" srcOrd="1" destOrd="0" presId="urn:microsoft.com/office/officeart/2005/8/layout/hList1"/>
    <dgm:cxn modelId="{4EE222DB-DFE5-414B-98D3-BF5C09DBBF71}" type="presParOf" srcId="{A244D4B8-D7C1-4F43-9C23-F2DE9BB55985}" destId="{A1B1A821-927E-49EC-AC65-DB3AEFCF3370}" srcOrd="1" destOrd="0" presId="urn:microsoft.com/office/officeart/2005/8/layout/hList1"/>
    <dgm:cxn modelId="{A064E4A3-EF8F-4127-9656-3A9BFA79F777}" type="presParOf" srcId="{A244D4B8-D7C1-4F43-9C23-F2DE9BB55985}" destId="{050C3451-A22A-4ACB-B3F8-DF988DB2A6A7}" srcOrd="2" destOrd="0" presId="urn:microsoft.com/office/officeart/2005/8/layout/hList1"/>
    <dgm:cxn modelId="{A7AD5F57-5EA9-473B-A2FC-A29C4EA29D74}" type="presParOf" srcId="{050C3451-A22A-4ACB-B3F8-DF988DB2A6A7}" destId="{F5B50844-DC0F-480C-9D77-98D00C05B312}" srcOrd="0" destOrd="0" presId="urn:microsoft.com/office/officeart/2005/8/layout/hList1"/>
    <dgm:cxn modelId="{E321B393-3C64-45F7-98FC-CE7FEDEF38F0}" type="presParOf" srcId="{050C3451-A22A-4ACB-B3F8-DF988DB2A6A7}" destId="{92DCCA12-24E0-4C44-9173-5C67CA68A5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C6D5-DD8C-4BF4-9060-F062543CDFF8}">
      <dsp:nvSpPr>
        <dsp:cNvPr id="0" name=""/>
        <dsp:cNvSpPr/>
      </dsp:nvSpPr>
      <dsp:spPr>
        <a:xfrm rot="5400000">
          <a:off x="-173849" y="176142"/>
          <a:ext cx="1158999" cy="8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Jul </a:t>
          </a:r>
          <a:r>
            <a:rPr lang="en-US" sz="1100" kern="1200" dirty="0">
              <a:latin typeface="Book Antiqua" panose="02040602050305030304" pitchFamily="18" charset="0"/>
            </a:rPr>
            <a:t>18,2018</a:t>
          </a:r>
        </a:p>
      </dsp:txBody>
      <dsp:txXfrm rot="-5400000">
        <a:off x="2" y="407942"/>
        <a:ext cx="811299" cy="347700"/>
      </dsp:txXfrm>
    </dsp:sp>
    <dsp:sp modelId="{4F7BF1B7-4B84-41A2-B3E1-B34B61143B01}">
      <dsp:nvSpPr>
        <dsp:cNvPr id="0" name=""/>
        <dsp:cNvSpPr/>
      </dsp:nvSpPr>
      <dsp:spPr>
        <a:xfrm rot="5400000">
          <a:off x="4181874" y="-3368282"/>
          <a:ext cx="753349" cy="74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Book Antiqua" panose="02040602050305030304" pitchFamily="18" charset="0"/>
            </a:rPr>
            <a:t>The Banning of Unregulated Deposit Schemes Bill, 2018  was introduced in </a:t>
          </a:r>
          <a:r>
            <a:rPr lang="en-US" sz="1700" b="0" i="0" kern="1200" dirty="0" err="1">
              <a:latin typeface="Book Antiqua" panose="02040602050305030304" pitchFamily="18" charset="0"/>
            </a:rPr>
            <a:t>Lok</a:t>
          </a:r>
          <a:r>
            <a:rPr lang="en-US" sz="1700" b="0" i="0" kern="1200" dirty="0">
              <a:latin typeface="Book Antiqua" panose="02040602050305030304" pitchFamily="18" charset="0"/>
            </a:rPr>
            <a:t> Sabha by the Minister of State for Finance, Mr. Shiv </a:t>
          </a:r>
          <a:r>
            <a:rPr lang="en-US" sz="1700" b="0" i="0" kern="1200" dirty="0" err="1">
              <a:latin typeface="Book Antiqua" panose="02040602050305030304" pitchFamily="18" charset="0"/>
            </a:rPr>
            <a:t>Pratap</a:t>
          </a:r>
          <a:r>
            <a:rPr lang="en-US" sz="1700" b="0" i="0" kern="1200" dirty="0">
              <a:latin typeface="Book Antiqua" panose="02040602050305030304" pitchFamily="18" charset="0"/>
            </a:rPr>
            <a:t> Shukla</a:t>
          </a:r>
          <a:endParaRPr lang="en-US" sz="1700" kern="1200" dirty="0">
            <a:latin typeface="Book Antiqua" panose="02040602050305030304" pitchFamily="18" charset="0"/>
          </a:endParaRPr>
        </a:p>
      </dsp:txBody>
      <dsp:txXfrm rot="-5400000">
        <a:off x="811299" y="39068"/>
        <a:ext cx="7457725" cy="679799"/>
      </dsp:txXfrm>
    </dsp:sp>
    <dsp:sp modelId="{BA331D3C-E448-42D2-8AFD-CE6621AE9CBC}">
      <dsp:nvSpPr>
        <dsp:cNvPr id="0" name=""/>
        <dsp:cNvSpPr/>
      </dsp:nvSpPr>
      <dsp:spPr>
        <a:xfrm rot="5400000">
          <a:off x="-173849" y="1218746"/>
          <a:ext cx="1158999" cy="8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Book Antiqua" panose="02040602050305030304" pitchFamily="18" charset="0"/>
            </a:rPr>
            <a:t>Aug 10,2018</a:t>
          </a:r>
        </a:p>
      </dsp:txBody>
      <dsp:txXfrm rot="-5400000">
        <a:off x="2" y="1450546"/>
        <a:ext cx="811299" cy="347700"/>
      </dsp:txXfrm>
    </dsp:sp>
    <dsp:sp modelId="{CAECAEE4-1731-48D4-BB70-A73814813C0F}">
      <dsp:nvSpPr>
        <dsp:cNvPr id="0" name=""/>
        <dsp:cNvSpPr/>
      </dsp:nvSpPr>
      <dsp:spPr>
        <a:xfrm rot="5400000">
          <a:off x="4181874" y="-2325678"/>
          <a:ext cx="753349" cy="74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Referred to </a:t>
          </a:r>
          <a:r>
            <a:rPr lang="en-US" sz="1700" kern="1200" dirty="0">
              <a:latin typeface="Book Antiqua" panose="02040602050305030304" pitchFamily="18" charset="0"/>
            </a:rPr>
            <a:t>Standing</a:t>
          </a:r>
          <a:r>
            <a:rPr lang="en-US" sz="1700" kern="1200" dirty="0"/>
            <a:t> Committee</a:t>
          </a:r>
        </a:p>
      </dsp:txBody>
      <dsp:txXfrm rot="-5400000">
        <a:off x="811299" y="1081672"/>
        <a:ext cx="7457725" cy="679799"/>
      </dsp:txXfrm>
    </dsp:sp>
    <dsp:sp modelId="{184A1602-30DA-4046-AE30-2BA7BD2676DA}">
      <dsp:nvSpPr>
        <dsp:cNvPr id="0" name=""/>
        <dsp:cNvSpPr/>
      </dsp:nvSpPr>
      <dsp:spPr>
        <a:xfrm rot="5400000">
          <a:off x="-173849" y="2261350"/>
          <a:ext cx="1158999" cy="8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Jan 03 , </a:t>
          </a:r>
          <a:r>
            <a:rPr lang="en-US" sz="1100" kern="1200" dirty="0" smtClean="0"/>
            <a:t>2019</a:t>
          </a:r>
          <a:endParaRPr lang="en-US" sz="1100" kern="1200" dirty="0"/>
        </a:p>
      </dsp:txBody>
      <dsp:txXfrm rot="-5400000">
        <a:off x="2" y="2493150"/>
        <a:ext cx="811299" cy="347700"/>
      </dsp:txXfrm>
    </dsp:sp>
    <dsp:sp modelId="{089300A1-C997-403F-B349-794ACF64813F}">
      <dsp:nvSpPr>
        <dsp:cNvPr id="0" name=""/>
        <dsp:cNvSpPr/>
      </dsp:nvSpPr>
      <dsp:spPr>
        <a:xfrm rot="5400000">
          <a:off x="4181874" y="-1283075"/>
          <a:ext cx="753349" cy="74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Book Antiqua" panose="02040602050305030304" pitchFamily="18" charset="0"/>
            </a:rPr>
            <a:t>Standing</a:t>
          </a:r>
          <a:r>
            <a:rPr lang="en-US" sz="1700" kern="1200" dirty="0"/>
            <a:t> Committee Report was submitted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-5400000">
        <a:off x="811299" y="2124275"/>
        <a:ext cx="7457725" cy="679799"/>
      </dsp:txXfrm>
    </dsp:sp>
    <dsp:sp modelId="{7B5146EB-1090-4D89-B335-53EC699C3594}">
      <dsp:nvSpPr>
        <dsp:cNvPr id="0" name=""/>
        <dsp:cNvSpPr/>
      </dsp:nvSpPr>
      <dsp:spPr>
        <a:xfrm rot="5400000">
          <a:off x="-173849" y="3303954"/>
          <a:ext cx="1158999" cy="8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Feb 13, 2019</a:t>
          </a:r>
        </a:p>
      </dsp:txBody>
      <dsp:txXfrm rot="-5400000">
        <a:off x="2" y="3535754"/>
        <a:ext cx="811299" cy="347700"/>
      </dsp:txXfrm>
    </dsp:sp>
    <dsp:sp modelId="{F8BCC034-AE10-4CD7-97CC-BD94C09088F1}">
      <dsp:nvSpPr>
        <dsp:cNvPr id="0" name=""/>
        <dsp:cNvSpPr/>
      </dsp:nvSpPr>
      <dsp:spPr>
        <a:xfrm rot="5400000">
          <a:off x="4181874" y="-240471"/>
          <a:ext cx="753349" cy="74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Passed in </a:t>
          </a:r>
          <a:r>
            <a:rPr lang="en-US" sz="1700" kern="1200" dirty="0" err="1"/>
            <a:t>Lok</a:t>
          </a:r>
          <a:r>
            <a:rPr lang="en-US" sz="1700" kern="1200" dirty="0"/>
            <a:t> Sabha</a:t>
          </a:r>
        </a:p>
      </dsp:txBody>
      <dsp:txXfrm rot="-5400000">
        <a:off x="811299" y="3166879"/>
        <a:ext cx="7457725" cy="679799"/>
      </dsp:txXfrm>
    </dsp:sp>
    <dsp:sp modelId="{7AD8FB9A-0995-4620-82ED-F6D21AD54C6B}">
      <dsp:nvSpPr>
        <dsp:cNvPr id="0" name=""/>
        <dsp:cNvSpPr/>
      </dsp:nvSpPr>
      <dsp:spPr>
        <a:xfrm rot="5400000">
          <a:off x="-173849" y="4346557"/>
          <a:ext cx="1158999" cy="811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Feb </a:t>
          </a:r>
          <a:r>
            <a:rPr lang="en-US" sz="1100" kern="1200" dirty="0" smtClean="0">
              <a:latin typeface="Book Antiqua" panose="02040602050305030304" pitchFamily="18" charset="0"/>
            </a:rPr>
            <a:t>21,2019</a:t>
          </a:r>
          <a:endParaRPr lang="en-US" sz="1100" kern="1200" dirty="0">
            <a:latin typeface="Book Antiqua" panose="02040602050305030304" pitchFamily="18" charset="0"/>
          </a:endParaRPr>
        </a:p>
      </dsp:txBody>
      <dsp:txXfrm rot="-5400000">
        <a:off x="2" y="4578357"/>
        <a:ext cx="811299" cy="347700"/>
      </dsp:txXfrm>
    </dsp:sp>
    <dsp:sp modelId="{DE34393C-15B8-43B1-BBBD-B14AEAFB6B10}">
      <dsp:nvSpPr>
        <dsp:cNvPr id="0" name=""/>
        <dsp:cNvSpPr/>
      </dsp:nvSpPr>
      <dsp:spPr>
        <a:xfrm rot="5400000">
          <a:off x="4181874" y="802132"/>
          <a:ext cx="753349" cy="74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The President </a:t>
          </a:r>
          <a:r>
            <a:rPr lang="en-US" sz="1700" kern="1200" dirty="0" smtClean="0">
              <a:latin typeface="Book Antiqua" panose="02040602050305030304" pitchFamily="18" charset="0"/>
            </a:rPr>
            <a:t>promulgated the Ordinance.</a:t>
          </a:r>
          <a:endParaRPr lang="en-US" sz="1700" kern="1200" dirty="0">
            <a:latin typeface="Book Antiqua" panose="02040602050305030304" pitchFamily="18" charset="0"/>
          </a:endParaRPr>
        </a:p>
      </dsp:txBody>
      <dsp:txXfrm rot="-5400000">
        <a:off x="811299" y="4209483"/>
        <a:ext cx="7457725" cy="67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C19B-E521-4D1B-935F-D76E6D4DF8E7}">
      <dsp:nvSpPr>
        <dsp:cNvPr id="0" name=""/>
        <dsp:cNvSpPr/>
      </dsp:nvSpPr>
      <dsp:spPr>
        <a:xfrm>
          <a:off x="0" y="118443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1BEC0-B741-4741-BEDA-1B1AF888C6EF}">
      <dsp:nvSpPr>
        <dsp:cNvPr id="0" name=""/>
        <dsp:cNvSpPr/>
      </dsp:nvSpPr>
      <dsp:spPr>
        <a:xfrm>
          <a:off x="391790" y="933517"/>
          <a:ext cx="78357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Bank/NBFC/Financial Institutions/Insurance companies   </a:t>
          </a:r>
        </a:p>
      </dsp:txBody>
      <dsp:txXfrm>
        <a:off x="416288" y="958015"/>
        <a:ext cx="7786796" cy="452844"/>
      </dsp:txXfrm>
    </dsp:sp>
    <dsp:sp modelId="{6E5E71D4-327D-4CAE-BCAA-42FFC9D6B992}">
      <dsp:nvSpPr>
        <dsp:cNvPr id="0" name=""/>
        <dsp:cNvSpPr/>
      </dsp:nvSpPr>
      <dsp:spPr>
        <a:xfrm>
          <a:off x="0" y="195555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53C21-5ADB-4A94-BD13-F0433835C0D0}">
      <dsp:nvSpPr>
        <dsp:cNvPr id="0" name=""/>
        <dsp:cNvSpPr/>
      </dsp:nvSpPr>
      <dsp:spPr>
        <a:xfrm>
          <a:off x="391790" y="1704637"/>
          <a:ext cx="78357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Government or repayment guaranteed by them.</a:t>
          </a:r>
        </a:p>
      </dsp:txBody>
      <dsp:txXfrm>
        <a:off x="416288" y="1729135"/>
        <a:ext cx="7786796" cy="452844"/>
      </dsp:txXfrm>
    </dsp:sp>
    <dsp:sp modelId="{01F1EBBF-1714-46A6-B30D-D024724A0DD6}">
      <dsp:nvSpPr>
        <dsp:cNvPr id="0" name=""/>
        <dsp:cNvSpPr/>
      </dsp:nvSpPr>
      <dsp:spPr>
        <a:xfrm>
          <a:off x="0" y="272667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DD558-2CAD-4B29-9317-6693463D1A55}">
      <dsp:nvSpPr>
        <dsp:cNvPr id="0" name=""/>
        <dsp:cNvSpPr/>
      </dsp:nvSpPr>
      <dsp:spPr>
        <a:xfrm>
          <a:off x="391790" y="2475757"/>
          <a:ext cx="78357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Statutory Authority constituted under an act of parliament or a state legislature</a:t>
          </a:r>
          <a:endParaRPr lang="en-US" sz="1700" kern="1200" dirty="0"/>
        </a:p>
      </dsp:txBody>
      <dsp:txXfrm>
        <a:off x="416288" y="2500255"/>
        <a:ext cx="7786796" cy="452844"/>
      </dsp:txXfrm>
    </dsp:sp>
    <dsp:sp modelId="{1F5E0452-FCF0-41CE-B7BA-6E565E1A0C6E}">
      <dsp:nvSpPr>
        <dsp:cNvPr id="0" name=""/>
        <dsp:cNvSpPr/>
      </dsp:nvSpPr>
      <dsp:spPr>
        <a:xfrm>
          <a:off x="0" y="389588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ACD38-D919-4B4B-8276-DA5BE6B55EE1}">
      <dsp:nvSpPr>
        <dsp:cNvPr id="0" name=""/>
        <dsp:cNvSpPr/>
      </dsp:nvSpPr>
      <dsp:spPr>
        <a:xfrm>
          <a:off x="423075" y="3291074"/>
          <a:ext cx="7803456" cy="899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Foreign Govt., Foreign/international banks/Foreign export credit collaborators etc. Foreign citizen , Foreign authorities or person resident outside India subject to the FEMA  1999</a:t>
          </a:r>
          <a:endParaRPr lang="en-US" sz="1600" kern="1200" dirty="0"/>
        </a:p>
      </dsp:txBody>
      <dsp:txXfrm>
        <a:off x="467006" y="3335005"/>
        <a:ext cx="7715594" cy="812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C19B-E521-4D1B-935F-D76E6D4DF8E7}">
      <dsp:nvSpPr>
        <dsp:cNvPr id="0" name=""/>
        <dsp:cNvSpPr/>
      </dsp:nvSpPr>
      <dsp:spPr>
        <a:xfrm>
          <a:off x="0" y="1294376"/>
          <a:ext cx="8305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1BEC0-B741-4741-BEDA-1B1AF888C6EF}">
      <dsp:nvSpPr>
        <dsp:cNvPr id="0" name=""/>
        <dsp:cNvSpPr/>
      </dsp:nvSpPr>
      <dsp:spPr>
        <a:xfrm>
          <a:off x="395417" y="654423"/>
          <a:ext cx="7908346" cy="935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Capital contribution by partners, Receipts from relatives by Individuals / Partners</a:t>
          </a:r>
          <a:endParaRPr lang="en-US" sz="2000" kern="1200" dirty="0"/>
        </a:p>
      </dsp:txBody>
      <dsp:txXfrm>
        <a:off x="441067" y="700073"/>
        <a:ext cx="7817046" cy="843852"/>
      </dsp:txXfrm>
    </dsp:sp>
    <dsp:sp modelId="{6E5E71D4-327D-4CAE-BCAA-42FFC9D6B992}">
      <dsp:nvSpPr>
        <dsp:cNvPr id="0" name=""/>
        <dsp:cNvSpPr/>
      </dsp:nvSpPr>
      <dsp:spPr>
        <a:xfrm>
          <a:off x="0" y="2201576"/>
          <a:ext cx="8305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53C21-5ADB-4A94-BD13-F0433835C0D0}">
      <dsp:nvSpPr>
        <dsp:cNvPr id="0" name=""/>
        <dsp:cNvSpPr/>
      </dsp:nvSpPr>
      <dsp:spPr>
        <a:xfrm>
          <a:off x="395417" y="1906376"/>
          <a:ext cx="79083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By an asset reconstruction company registered with RBI.</a:t>
          </a:r>
          <a:endParaRPr lang="en-US" sz="2000" kern="1200" dirty="0"/>
        </a:p>
      </dsp:txBody>
      <dsp:txXfrm>
        <a:off x="424238" y="1935197"/>
        <a:ext cx="7850704" cy="532758"/>
      </dsp:txXfrm>
    </dsp:sp>
    <dsp:sp modelId="{01F1EBBF-1714-46A6-B30D-D024724A0DD6}">
      <dsp:nvSpPr>
        <dsp:cNvPr id="0" name=""/>
        <dsp:cNvSpPr/>
      </dsp:nvSpPr>
      <dsp:spPr>
        <a:xfrm>
          <a:off x="0" y="3108776"/>
          <a:ext cx="8305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DD558-2CAD-4B29-9317-6693463D1A55}">
      <dsp:nvSpPr>
        <dsp:cNvPr id="0" name=""/>
        <dsp:cNvSpPr/>
      </dsp:nvSpPr>
      <dsp:spPr>
        <a:xfrm>
          <a:off x="395417" y="2813576"/>
          <a:ext cx="79083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By a </a:t>
          </a:r>
          <a:r>
            <a:rPr lang="en-US" sz="2000" kern="1200" smtClean="0"/>
            <a:t>Political Party </a:t>
          </a:r>
          <a:r>
            <a:rPr lang="en-US" sz="2000" kern="1200" dirty="0" smtClean="0"/>
            <a:t>u/s 29B of The Representation of People Act 1951</a:t>
          </a:r>
          <a:endParaRPr lang="en-US" sz="2000" kern="1200" dirty="0"/>
        </a:p>
      </dsp:txBody>
      <dsp:txXfrm>
        <a:off x="424238" y="2842397"/>
        <a:ext cx="7850704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E801A-9DC2-4236-81E3-237B8D60A23B}">
      <dsp:nvSpPr>
        <dsp:cNvPr id="0" name=""/>
        <dsp:cNvSpPr/>
      </dsp:nvSpPr>
      <dsp:spPr>
        <a:xfrm>
          <a:off x="886337" y="2720181"/>
          <a:ext cx="578757" cy="110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378" y="0"/>
              </a:lnTo>
              <a:lnTo>
                <a:pt x="289378" y="1102815"/>
              </a:lnTo>
              <a:lnTo>
                <a:pt x="578757" y="1102815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579" y="3240452"/>
        <a:ext cx="62272" cy="62272"/>
      </dsp:txXfrm>
    </dsp:sp>
    <dsp:sp modelId="{1C22E4F4-F2D3-4CDE-8B41-BAF88A07F6D6}">
      <dsp:nvSpPr>
        <dsp:cNvPr id="0" name=""/>
        <dsp:cNvSpPr/>
      </dsp:nvSpPr>
      <dsp:spPr>
        <a:xfrm>
          <a:off x="886337" y="2674461"/>
          <a:ext cx="578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757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61247" y="2705712"/>
        <a:ext cx="28937" cy="28937"/>
      </dsp:txXfrm>
    </dsp:sp>
    <dsp:sp modelId="{2ACAC1F9-C330-4DEC-827C-7E42EF73A463}">
      <dsp:nvSpPr>
        <dsp:cNvPr id="0" name=""/>
        <dsp:cNvSpPr/>
      </dsp:nvSpPr>
      <dsp:spPr>
        <a:xfrm>
          <a:off x="886337" y="1617365"/>
          <a:ext cx="578757" cy="1102815"/>
        </a:xfrm>
        <a:custGeom>
          <a:avLst/>
          <a:gdLst/>
          <a:ahLst/>
          <a:cxnLst/>
          <a:rect l="0" t="0" r="0" b="0"/>
          <a:pathLst>
            <a:path>
              <a:moveTo>
                <a:pt x="0" y="1102815"/>
              </a:moveTo>
              <a:lnTo>
                <a:pt x="289378" y="1102815"/>
              </a:lnTo>
              <a:lnTo>
                <a:pt x="289378" y="0"/>
              </a:lnTo>
              <a:lnTo>
                <a:pt x="578757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579" y="2137637"/>
        <a:ext cx="62272" cy="62272"/>
      </dsp:txXfrm>
    </dsp:sp>
    <dsp:sp modelId="{8D1E668E-5711-4C60-AE50-225E18AC07A6}">
      <dsp:nvSpPr>
        <dsp:cNvPr id="0" name=""/>
        <dsp:cNvSpPr/>
      </dsp:nvSpPr>
      <dsp:spPr>
        <a:xfrm rot="16200000">
          <a:off x="-1876506" y="2279055"/>
          <a:ext cx="4643434" cy="882252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/>
            <a:t>OFFENCES</a:t>
          </a:r>
        </a:p>
      </dsp:txBody>
      <dsp:txXfrm>
        <a:off x="-1876506" y="2279055"/>
        <a:ext cx="4643434" cy="882252"/>
      </dsp:txXfrm>
    </dsp:sp>
    <dsp:sp modelId="{41658875-7925-402F-8BFE-AF6760446C90}">
      <dsp:nvSpPr>
        <dsp:cNvPr id="0" name=""/>
        <dsp:cNvSpPr/>
      </dsp:nvSpPr>
      <dsp:spPr>
        <a:xfrm>
          <a:off x="1465095" y="1176239"/>
          <a:ext cx="6989020" cy="882252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Running (advertising, promoting, operating or accepting money for) unregulated deposit schemes,</a:t>
          </a:r>
          <a:endParaRPr lang="en-US" sz="2100" kern="1200" dirty="0"/>
        </a:p>
      </dsp:txBody>
      <dsp:txXfrm>
        <a:off x="1465095" y="1176239"/>
        <a:ext cx="6989020" cy="882252"/>
      </dsp:txXfrm>
    </dsp:sp>
    <dsp:sp modelId="{391E5022-A4C5-4FC6-8110-E151BBFFCA1A}">
      <dsp:nvSpPr>
        <dsp:cNvPr id="0" name=""/>
        <dsp:cNvSpPr/>
      </dsp:nvSpPr>
      <dsp:spPr>
        <a:xfrm>
          <a:off x="1465095" y="2279055"/>
          <a:ext cx="6023652" cy="882252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Fraudulently defaulting on regulated deposit schemes,</a:t>
          </a:r>
          <a:endParaRPr lang="en-US" sz="2100" kern="1200" dirty="0"/>
        </a:p>
      </dsp:txBody>
      <dsp:txXfrm>
        <a:off x="1465095" y="2279055"/>
        <a:ext cx="6023652" cy="882252"/>
      </dsp:txXfrm>
    </dsp:sp>
    <dsp:sp modelId="{D1F258F9-BA54-4F93-A115-A55EDC6F4496}">
      <dsp:nvSpPr>
        <dsp:cNvPr id="0" name=""/>
        <dsp:cNvSpPr/>
      </dsp:nvSpPr>
      <dsp:spPr>
        <a:xfrm>
          <a:off x="1465095" y="3381870"/>
          <a:ext cx="6961876" cy="882252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Wrongfully inducing depositors to invest in unregulated deposit schemes by willingly falsifying facts</a:t>
          </a:r>
          <a:endParaRPr lang="en-US" sz="2000" kern="1200" dirty="0"/>
        </a:p>
      </dsp:txBody>
      <dsp:txXfrm>
        <a:off x="1465095" y="3381870"/>
        <a:ext cx="6961876" cy="882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8F3C8-7553-4A53-A395-9BC4D5C702F6}">
      <dsp:nvSpPr>
        <dsp:cNvPr id="0" name=""/>
        <dsp:cNvSpPr/>
      </dsp:nvSpPr>
      <dsp:spPr>
        <a:xfrm>
          <a:off x="1004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Capital Contribution by Partners</a:t>
          </a:r>
        </a:p>
      </dsp:txBody>
      <dsp:txXfrm>
        <a:off x="35429" y="240508"/>
        <a:ext cx="2281890" cy="1106520"/>
      </dsp:txXfrm>
    </dsp:sp>
    <dsp:sp modelId="{249F6DCE-4D2F-4BC0-AAB7-2DE5FAE7B179}">
      <dsp:nvSpPr>
        <dsp:cNvPr id="0" name=""/>
        <dsp:cNvSpPr/>
      </dsp:nvSpPr>
      <dsp:spPr>
        <a:xfrm>
          <a:off x="236078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94021-19D0-4D00-A2FB-D84791DA34CC}">
      <dsp:nvSpPr>
        <dsp:cNvPr id="0" name=""/>
        <dsp:cNvSpPr/>
      </dsp:nvSpPr>
      <dsp:spPr>
        <a:xfrm>
          <a:off x="471152" y="1675296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Excluded</a:t>
          </a:r>
          <a:endParaRPr lang="en-US" sz="1500" kern="1200" dirty="0"/>
        </a:p>
      </dsp:txBody>
      <dsp:txXfrm>
        <a:off x="505577" y="1709721"/>
        <a:ext cx="1811742" cy="1106520"/>
      </dsp:txXfrm>
    </dsp:sp>
    <dsp:sp modelId="{F7F6633C-D68B-4849-9859-7275A880985D}">
      <dsp:nvSpPr>
        <dsp:cNvPr id="0" name=""/>
        <dsp:cNvSpPr/>
      </dsp:nvSpPr>
      <dsp:spPr>
        <a:xfrm>
          <a:off x="2939429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Loan From The Relatives Of Any Of Its Partners</a:t>
          </a:r>
          <a:endParaRPr lang="en-US" sz="2400" kern="1200" dirty="0"/>
        </a:p>
      </dsp:txBody>
      <dsp:txXfrm>
        <a:off x="2973854" y="240508"/>
        <a:ext cx="2281890" cy="1106520"/>
      </dsp:txXfrm>
    </dsp:sp>
    <dsp:sp modelId="{4E0EC866-D240-4E1A-94F1-0C563462D9A2}">
      <dsp:nvSpPr>
        <dsp:cNvPr id="0" name=""/>
        <dsp:cNvSpPr/>
      </dsp:nvSpPr>
      <dsp:spPr>
        <a:xfrm>
          <a:off x="3174503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BD2E5-E5EF-464D-8FF9-3FAC3429FAAE}">
      <dsp:nvSpPr>
        <dsp:cNvPr id="0" name=""/>
        <dsp:cNvSpPr/>
      </dsp:nvSpPr>
      <dsp:spPr>
        <a:xfrm>
          <a:off x="3409577" y="1675296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/>
            <a:t>Excluded</a:t>
          </a:r>
          <a:endParaRPr lang="en-US" sz="1500" kern="1200" dirty="0"/>
        </a:p>
      </dsp:txBody>
      <dsp:txXfrm>
        <a:off x="3444002" y="1709721"/>
        <a:ext cx="1811742" cy="1106520"/>
      </dsp:txXfrm>
    </dsp:sp>
    <dsp:sp modelId="{F2B8BCB4-787C-4AE4-A068-BB45806A158A}">
      <dsp:nvSpPr>
        <dsp:cNvPr id="0" name=""/>
        <dsp:cNvSpPr/>
      </dsp:nvSpPr>
      <dsp:spPr>
        <a:xfrm>
          <a:off x="5877855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Loans From Third Parties And Other Firms</a:t>
          </a:r>
        </a:p>
      </dsp:txBody>
      <dsp:txXfrm>
        <a:off x="5912280" y="240508"/>
        <a:ext cx="2281890" cy="1106520"/>
      </dsp:txXfrm>
    </dsp:sp>
    <dsp:sp modelId="{9A34AA23-8775-4EAB-959D-5EDFED0DDB3D}">
      <dsp:nvSpPr>
        <dsp:cNvPr id="0" name=""/>
        <dsp:cNvSpPr/>
      </dsp:nvSpPr>
      <dsp:spPr>
        <a:xfrm>
          <a:off x="6112929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FD3EE-5B4D-44A0-8CCD-F986F83BB2F6}">
      <dsp:nvSpPr>
        <dsp:cNvPr id="0" name=""/>
        <dsp:cNvSpPr/>
      </dsp:nvSpPr>
      <dsp:spPr>
        <a:xfrm>
          <a:off x="6348003" y="1675296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 course of business or in connection with business = Excluded</a:t>
          </a:r>
        </a:p>
      </dsp:txBody>
      <dsp:txXfrm>
        <a:off x="6382428" y="1709721"/>
        <a:ext cx="1811742" cy="1106520"/>
      </dsp:txXfrm>
    </dsp:sp>
    <dsp:sp modelId="{F6F63DDC-2F75-4D02-8B2B-85467EEDE2B4}">
      <dsp:nvSpPr>
        <dsp:cNvPr id="0" name=""/>
        <dsp:cNvSpPr/>
      </dsp:nvSpPr>
      <dsp:spPr>
        <a:xfrm>
          <a:off x="6112929" y="1381453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6DAB9-3B8A-4B42-9CA9-8FE56355A03B}">
      <dsp:nvSpPr>
        <dsp:cNvPr id="0" name=""/>
        <dsp:cNvSpPr/>
      </dsp:nvSpPr>
      <dsp:spPr>
        <a:xfrm>
          <a:off x="6348003" y="3144509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Whether </a:t>
          </a:r>
          <a:r>
            <a:rPr lang="en-US" sz="1500" b="0" i="0" kern="1200" dirty="0"/>
            <a:t>this clause can come to the rescue or not is a matter of interpretation.</a:t>
          </a:r>
          <a:endParaRPr lang="en-US" sz="1500" kern="1200" dirty="0"/>
        </a:p>
      </dsp:txBody>
      <dsp:txXfrm>
        <a:off x="6382428" y="3178934"/>
        <a:ext cx="1811742" cy="1106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0362-5BBB-4A12-9A5D-C2C96BEB1FA3}">
      <dsp:nvSpPr>
        <dsp:cNvPr id="0" name=""/>
        <dsp:cNvSpPr/>
      </dsp:nvSpPr>
      <dsp:spPr>
        <a:xfrm>
          <a:off x="40" y="449846"/>
          <a:ext cx="3845569" cy="1538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0" i="0" kern="1200" dirty="0">
              <a:solidFill>
                <a:schemeClr val="tx1"/>
              </a:solidFill>
              <a:latin typeface="Book Antiqua" panose="02040602050305030304" pitchFamily="18" charset="0"/>
            </a:rPr>
            <a:t>Loan From Relatives</a:t>
          </a:r>
          <a:endParaRPr lang="en-US" sz="2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0" y="449846"/>
        <a:ext cx="3845569" cy="1538227"/>
      </dsp:txXfrm>
    </dsp:sp>
    <dsp:sp modelId="{A8FC5DD7-35BA-46B9-8374-F6E3E13F0313}">
      <dsp:nvSpPr>
        <dsp:cNvPr id="0" name=""/>
        <dsp:cNvSpPr/>
      </dsp:nvSpPr>
      <dsp:spPr>
        <a:xfrm>
          <a:off x="40" y="1988073"/>
          <a:ext cx="3845569" cy="25912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06" tIns="314706" rIns="419608" bIns="472059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5900" b="0" i="0" kern="1200" dirty="0"/>
            <a:t>Excluded</a:t>
          </a:r>
          <a:endParaRPr lang="en-US" sz="5900" kern="1200" dirty="0"/>
        </a:p>
      </dsp:txBody>
      <dsp:txXfrm>
        <a:off x="40" y="1988073"/>
        <a:ext cx="3845569" cy="2591280"/>
      </dsp:txXfrm>
    </dsp:sp>
    <dsp:sp modelId="{F5B50844-DC0F-480C-9D77-98D00C05B312}">
      <dsp:nvSpPr>
        <dsp:cNvPr id="0" name=""/>
        <dsp:cNvSpPr/>
      </dsp:nvSpPr>
      <dsp:spPr>
        <a:xfrm>
          <a:off x="4383989" y="449846"/>
          <a:ext cx="3845569" cy="1538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rPr>
            <a:t>Loans Taken From An Individual From Friends And Associates</a:t>
          </a:r>
        </a:p>
      </dsp:txBody>
      <dsp:txXfrm>
        <a:off x="4383989" y="449846"/>
        <a:ext cx="3845569" cy="1538227"/>
      </dsp:txXfrm>
    </dsp:sp>
    <dsp:sp modelId="{92DCCA12-24E0-4C44-9173-5C67CA68A5E0}">
      <dsp:nvSpPr>
        <dsp:cNvPr id="0" name=""/>
        <dsp:cNvSpPr/>
      </dsp:nvSpPr>
      <dsp:spPr>
        <a:xfrm>
          <a:off x="4383989" y="1988073"/>
          <a:ext cx="3845569" cy="25912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06" tIns="314706" rIns="419608" bIns="472059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kern="1200" dirty="0"/>
            <a:t>Excluded</a:t>
          </a:r>
        </a:p>
      </dsp:txBody>
      <dsp:txXfrm>
        <a:off x="4383989" y="1988073"/>
        <a:ext cx="3845569" cy="2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4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828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>
                <a:ln w="0">
                  <a:noFill/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THE BANNING OF UNREGULATED DEPOSIT  SCHEMES ORDINANCE 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638800"/>
            <a:ext cx="2438400" cy="609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1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+mj-cs"/>
              </a:rPr>
              <a:t>R.Krishnan</a:t>
            </a:r>
            <a:r>
              <a:rPr lang="en-US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+mj-cs"/>
              </a:rPr>
              <a:t> , </a:t>
            </a:r>
          </a:p>
          <a:p>
            <a:pPr algn="r"/>
            <a:r>
              <a:rPr lang="en-US" sz="1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+mj-cs"/>
              </a:rPr>
              <a:t> </a:t>
            </a:r>
            <a:r>
              <a:rPr lang="en-US" sz="1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+mj-cs"/>
              </a:rPr>
              <a:t>M.com </a:t>
            </a:r>
            <a:r>
              <a:rPr lang="en-US" sz="1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+mj-cs"/>
              </a:rPr>
              <a:t>, FCA , DISA</a:t>
            </a:r>
            <a:endParaRPr lang="en-US" sz="18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4" y="2133600"/>
            <a:ext cx="7148146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57200" y="53340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0727" y="19812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7910"/>
            <a:ext cx="8458200" cy="524887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32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en-US" sz="32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An amount of money received by way of an advance or loan or in any form by any deposit taker with a promise to return:</a:t>
            </a:r>
          </a:p>
          <a:p>
            <a:pPr marL="0" indent="0">
              <a:buNone/>
            </a:pPr>
            <a:endParaRPr lang="en-US" sz="32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Whether after a specified period or otherwise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Either in cash or in kind or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In form of a specified service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With or without any benefit in the form of interest, bonus , profit or in </a:t>
            </a:r>
            <a:r>
              <a:rPr lang="en-US" sz="28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any 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other  form.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7076" y="381000"/>
            <a:ext cx="3517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Deposit 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2390775" cy="1447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Deposits excluded from the ordinance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029022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Amounts received from;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Deposits excluded from the ordinance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993044"/>
              </p:ext>
            </p:extLst>
          </p:nvPr>
        </p:nvGraphicFramePr>
        <p:xfrm>
          <a:off x="381000" y="16002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Amounts received from;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2000" i="1" dirty="0" smtClean="0"/>
              <a:t>Relative shall have the meaning as defined in section 2(77) of The Companies Act , 2013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98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Deposits excluded from the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ook Antiqua" pitchFamily="18" charset="0"/>
              </a:rPr>
              <a:t>In connection with Business including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Payment, advance or part payment for supply of goods/provision of services.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Advance received in connection with consideration of immovable property subject to the condition that such advance is against such immovable property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Security /dealership deposit for the performance of the contract.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Advance under long-term projects for supply of capital goods.</a:t>
            </a:r>
          </a:p>
          <a:p>
            <a:pPr marL="0" indent="0">
              <a:buNone/>
            </a:pPr>
            <a:endParaRPr lang="en-US" dirty="0">
              <a:latin typeface="Book Antiqu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Deposits excluded from the ordinance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Provided that </a:t>
            </a:r>
          </a:p>
          <a:p>
            <a:pPr lvl="1" algn="just"/>
            <a:r>
              <a:rPr lang="en-US" dirty="0" smtClean="0"/>
              <a:t>If the above mentioned amounts in connection with business become refundable, these shall be deemed to be </a:t>
            </a:r>
            <a:r>
              <a:rPr lang="en-US" dirty="0" smtClean="0">
                <a:solidFill>
                  <a:srgbClr val="FF0000"/>
                </a:solidFill>
              </a:rPr>
              <a:t>DEPOSITS</a:t>
            </a:r>
            <a:r>
              <a:rPr lang="en-US" dirty="0" smtClean="0"/>
              <a:t> on the expiry of </a:t>
            </a:r>
            <a:r>
              <a:rPr lang="en-US" dirty="0" smtClean="0">
                <a:solidFill>
                  <a:srgbClr val="FF0000"/>
                </a:solidFill>
              </a:rPr>
              <a:t>15 days </a:t>
            </a:r>
            <a:r>
              <a:rPr lang="en-US" dirty="0" smtClean="0"/>
              <a:t>from the date on which they become due for refund.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If the Deposit taker did not obtain necessary permission to deal in the goods / properties / services for which money is taken, these shall be deemed to be deposits.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Who is a “Deposit Taker”?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Any individual or group of individuals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proprietorship concern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partnership firm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LLP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Company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An AOP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Trust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</a:t>
            </a:r>
            <a:r>
              <a:rPr lang="en-US" dirty="0" smtClean="0"/>
              <a:t>Co-operative </a:t>
            </a:r>
            <a:r>
              <a:rPr lang="en-US" dirty="0"/>
              <a:t>Society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Any other arrangement of whatsoever nature,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r</a:t>
            </a:r>
            <a:r>
              <a:rPr lang="en-US" dirty="0" smtClean="0"/>
              <a:t>eceiving </a:t>
            </a:r>
            <a:r>
              <a:rPr lang="en-US" dirty="0"/>
              <a:t>or soliciting deposits , but does not include</a:t>
            </a:r>
          </a:p>
          <a:p>
            <a:pPr marL="571500" indent="-571500" algn="just">
              <a:buFont typeface="+mj-lt"/>
              <a:buAutoNum type="romanLcPeriod"/>
            </a:pPr>
            <a:endParaRPr lang="en-US" dirty="0"/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Corporation incorporated </a:t>
            </a:r>
            <a:r>
              <a:rPr lang="en-US" dirty="0" smtClean="0"/>
              <a:t>under an </a:t>
            </a:r>
            <a:r>
              <a:rPr lang="en-US" dirty="0"/>
              <a:t>Act of Parliament or State Legislature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/>
              <a:t>A Banking Company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31" y="1447799"/>
            <a:ext cx="5292969" cy="2500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2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REGULATED DEPOSIT SCHEME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“Regulated Deposit Scheme” means the Schemes specified under column (3) of the First Schedule;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A deposit scheme has been defined as regulated scheme if it is registered with any of following nine regulators: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SEBI </a:t>
            </a:r>
          </a:p>
          <a:p>
            <a:pPr marL="514350" indent="-514350">
              <a:buAutoNum type="arabicPeriod"/>
            </a:pPr>
            <a:r>
              <a:rPr lang="en-US" dirty="0"/>
              <a:t>RBI </a:t>
            </a:r>
          </a:p>
          <a:p>
            <a:pPr marL="514350" indent="-514350">
              <a:buAutoNum type="arabicPeriod"/>
            </a:pPr>
            <a:r>
              <a:rPr lang="en-US" dirty="0"/>
              <a:t>IRDA </a:t>
            </a:r>
          </a:p>
          <a:p>
            <a:pPr marL="514350" indent="-514350">
              <a:buAutoNum type="arabicPeriod"/>
            </a:pPr>
            <a:r>
              <a:rPr lang="en-US" dirty="0"/>
              <a:t>State Governments – Co-operative society, Chits, Money lending </a:t>
            </a:r>
            <a:r>
              <a:rPr lang="en-US" dirty="0" smtClean="0"/>
              <a:t> authorities.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National Housing Bank</a:t>
            </a:r>
          </a:p>
          <a:p>
            <a:pPr marL="514350" indent="-514350">
              <a:buAutoNum type="arabicPeriod"/>
            </a:pPr>
            <a:r>
              <a:rPr lang="en-US" dirty="0"/>
              <a:t>Pension fund regulatory and development authority (PFRDA)</a:t>
            </a:r>
          </a:p>
          <a:p>
            <a:pPr marL="514350" indent="-514350">
              <a:buAutoNum type="arabicPeriod"/>
            </a:pPr>
            <a:r>
              <a:rPr lang="en-US" dirty="0"/>
              <a:t>Employees Provident Fund </a:t>
            </a:r>
            <a:r>
              <a:rPr lang="en-US" dirty="0" err="1"/>
              <a:t>Organisation</a:t>
            </a:r>
            <a:r>
              <a:rPr lang="en-US" dirty="0"/>
              <a:t> (EPFO)</a:t>
            </a:r>
          </a:p>
          <a:p>
            <a:pPr marL="514350" indent="-514350">
              <a:buAutoNum type="arabicPeriod"/>
            </a:pPr>
            <a:r>
              <a:rPr lang="en-US" dirty="0"/>
              <a:t>Central Registrar Multi-state Co-operative Societies </a:t>
            </a:r>
          </a:p>
          <a:p>
            <a:pPr marL="514350" indent="-514350">
              <a:buAutoNum type="arabicPeriod"/>
            </a:pPr>
            <a:r>
              <a:rPr lang="en-US" dirty="0"/>
              <a:t>Ministry of Corporate Affairs (MCA)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52" y="2924984"/>
            <a:ext cx="1897748" cy="1417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71" y="3048316"/>
            <a:ext cx="1799124" cy="1170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99" y="2940429"/>
            <a:ext cx="1333500" cy="1292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14" y="3067091"/>
            <a:ext cx="2367878" cy="11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dirty="0"/>
              <a:t>What is UDS 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Defined in the Ordinance u/s 2(17)</a:t>
            </a:r>
          </a:p>
          <a:p>
            <a:endParaRPr lang="en-US" dirty="0"/>
          </a:p>
          <a:p>
            <a:pPr marL="914400" lvl="2" indent="0" algn="just">
              <a:buNone/>
            </a:pPr>
            <a:r>
              <a:rPr lang="en-US" sz="2800" b="1" i="1" dirty="0">
                <a:latin typeface="Book Antiqua" pitchFamily="18" charset="0"/>
              </a:rPr>
              <a:t>A scheme or an arrangement under which deposits are accepted or solicited by any deposit taker by way of business and which is not regulated deposit schemes as specified in 1</a:t>
            </a:r>
            <a:r>
              <a:rPr lang="en-US" sz="2800" b="1" i="1" baseline="30000" dirty="0">
                <a:latin typeface="Book Antiqua" pitchFamily="18" charset="0"/>
              </a:rPr>
              <a:t>st</a:t>
            </a:r>
            <a:r>
              <a:rPr lang="en-US" sz="2800" b="1" i="1" dirty="0">
                <a:latin typeface="Book Antiqua" pitchFamily="18" charset="0"/>
              </a:rPr>
              <a:t>  Schedule of the Ordinance</a:t>
            </a:r>
          </a:p>
          <a:p>
            <a:pPr marL="914400" lvl="2" indent="0" algn="just">
              <a:buNone/>
            </a:pPr>
            <a:endParaRPr lang="en-US" sz="2800" b="1" i="1" dirty="0">
              <a:latin typeface="Book Antiqu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876800"/>
            <a:ext cx="7315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Book Antiqua" pitchFamily="18" charset="0"/>
              </a:rPr>
              <a:t>A Prize Chit or a money circulation scheme banned under the provisions of the prize Chits and Money Circulation Scheme (Banning ) Act 1978 shall be deemed to be an UDS.</a:t>
            </a:r>
          </a:p>
          <a:p>
            <a:pPr algn="just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254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5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BANNING OF UDS ( CHAPTER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1430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u="sng" dirty="0" smtClean="0">
                <a:latin typeface="Book Antiqua" panose="02040602050305030304" pitchFamily="18" charset="0"/>
              </a:rPr>
              <a:t>From </a:t>
            </a:r>
            <a:r>
              <a:rPr lang="en-US" u="sng" dirty="0">
                <a:latin typeface="Book Antiqua" panose="02040602050305030304" pitchFamily="18" charset="0"/>
              </a:rPr>
              <a:t>the date of commencement of this ordinance</a:t>
            </a:r>
          </a:p>
          <a:p>
            <a:pPr lvl="1" algn="just"/>
            <a:endParaRPr lang="en-US" dirty="0" smtClean="0">
              <a:latin typeface="Book Antiqua" panose="02040602050305030304" pitchFamily="18" charset="0"/>
            </a:endParaRPr>
          </a:p>
          <a:p>
            <a:pPr lvl="1" algn="just"/>
            <a:r>
              <a:rPr lang="en-US" dirty="0" smtClean="0">
                <a:latin typeface="Book Antiqua" panose="02040602050305030304" pitchFamily="18" charset="0"/>
              </a:rPr>
              <a:t>The UDS </a:t>
            </a:r>
            <a:r>
              <a:rPr lang="en-US" dirty="0">
                <a:latin typeface="Book Antiqua" panose="02040602050305030304" pitchFamily="18" charset="0"/>
              </a:rPr>
              <a:t>shall be banned.</a:t>
            </a:r>
          </a:p>
          <a:p>
            <a:pPr lvl="1" algn="just"/>
            <a:endParaRPr lang="en-US" dirty="0" smtClean="0">
              <a:latin typeface="Book Antiqua" panose="02040602050305030304" pitchFamily="18" charset="0"/>
            </a:endParaRPr>
          </a:p>
          <a:p>
            <a:pPr lvl="1" algn="just"/>
            <a:r>
              <a:rPr lang="en-US" dirty="0" smtClean="0">
                <a:latin typeface="Book Antiqua" panose="02040602050305030304" pitchFamily="18" charset="0"/>
              </a:rPr>
              <a:t>No </a:t>
            </a:r>
            <a:r>
              <a:rPr lang="en-US" dirty="0">
                <a:latin typeface="Book Antiqua" panose="02040602050305030304" pitchFamily="18" charset="0"/>
              </a:rPr>
              <a:t>deposit taker shall directly or indirectly promote, operate, issue any advertisement soliciting participation or enrolment in or accept deposits in pursuance of an UDS.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>
                <a:latin typeface="Book Antiqua" panose="02040602050305030304" pitchFamily="18" charset="0"/>
              </a:rPr>
              <a:t>No deposit taker, while accepting deposits pursuant to a Regulated Deposit Scheme,</a:t>
            </a:r>
          </a:p>
          <a:p>
            <a:pPr lvl="2" algn="just"/>
            <a:endParaRPr lang="en-US" dirty="0" smtClean="0">
              <a:latin typeface="Book Antiqua" panose="02040602050305030304" pitchFamily="18" charset="0"/>
            </a:endParaRPr>
          </a:p>
          <a:p>
            <a:pPr lvl="2" algn="just"/>
            <a:r>
              <a:rPr lang="en-US" dirty="0" smtClean="0">
                <a:latin typeface="Book Antiqua" panose="02040602050305030304" pitchFamily="18" charset="0"/>
              </a:rPr>
              <a:t>shall </a:t>
            </a:r>
            <a:r>
              <a:rPr lang="en-US" dirty="0">
                <a:latin typeface="Book Antiqua" panose="02040602050305030304" pitchFamily="18" charset="0"/>
              </a:rPr>
              <a:t>commit any fraudulent default in the repayment or return of deposit on maturity </a:t>
            </a:r>
          </a:p>
          <a:p>
            <a:pPr lvl="2" algn="just"/>
            <a:endParaRPr lang="en-US" dirty="0" smtClean="0">
              <a:latin typeface="Book Antiqua" panose="02040602050305030304" pitchFamily="18" charset="0"/>
            </a:endParaRPr>
          </a:p>
          <a:p>
            <a:pPr lvl="2" algn="just"/>
            <a:r>
              <a:rPr lang="en-US" dirty="0" smtClean="0">
                <a:latin typeface="Book Antiqua" panose="02040602050305030304" pitchFamily="18" charset="0"/>
              </a:rPr>
              <a:t>in </a:t>
            </a:r>
            <a:r>
              <a:rPr lang="en-US" dirty="0">
                <a:latin typeface="Book Antiqua" panose="02040602050305030304" pitchFamily="18" charset="0"/>
              </a:rPr>
              <a:t>rendering any specified service promised against such deposit.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BANNING OF UDS ( CHAPTER II)</a:t>
            </a:r>
            <a:endParaRPr lang="en-US" sz="36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7750"/>
                    </a14:imgEffect>
                    <a14:imgEffect>
                      <a14:saturation sat="66000"/>
                    </a14:imgEffect>
                    <a14:imgEffect>
                      <a14:brightnessContrast bright="6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638800" cy="317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858129" y="1524000"/>
            <a:ext cx="7467600" cy="55399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As per Law Minister Ravi Shankar Prasad , the CBI has lodged about 166 cases in the last 4 years related to chit funds and multi-</a:t>
            </a:r>
            <a:r>
              <a:rPr lang="en-US" sz="2000" dirty="0" err="1">
                <a:latin typeface="Book Antiqua" pitchFamily="18" charset="0"/>
              </a:rPr>
              <a:t>crore</a:t>
            </a:r>
            <a:r>
              <a:rPr lang="en-US" sz="2000" dirty="0">
                <a:latin typeface="Book Antiqua" pitchFamily="18" charset="0"/>
              </a:rPr>
              <a:t> scams, with the maximum in West Bengal and </a:t>
            </a:r>
            <a:r>
              <a:rPr lang="en-US" sz="2000" dirty="0" err="1">
                <a:latin typeface="Book Antiqua" pitchFamily="18" charset="0"/>
              </a:rPr>
              <a:t>Odisha</a:t>
            </a:r>
            <a:r>
              <a:rPr lang="en-US" sz="2000" dirty="0">
                <a:latin typeface="Book Antiqua" pitchFamily="18" charset="0"/>
              </a:rPr>
              <a:t>.                     </a:t>
            </a:r>
          </a:p>
          <a:p>
            <a:pPr algn="just" fontAlgn="base"/>
            <a:r>
              <a:rPr lang="en-US" sz="2000" dirty="0">
                <a:latin typeface="Book Antiqua" pitchFamily="18" charset="0"/>
              </a:rPr>
              <a:t> </a:t>
            </a:r>
          </a:p>
          <a:p>
            <a:pPr marL="285750" indent="-285750" algn="just" fontAlgn="base"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As per RBI, during the period between July 2014 and May 2018, 978 cases of </a:t>
            </a:r>
            <a:r>
              <a:rPr lang="en-US" sz="2000" dirty="0" err="1">
                <a:latin typeface="Book Antiqua" pitchFamily="18" charset="0"/>
              </a:rPr>
              <a:t>unauthorised</a:t>
            </a:r>
            <a:r>
              <a:rPr lang="en-US" sz="2000" dirty="0">
                <a:latin typeface="Book Antiqua" pitchFamily="18" charset="0"/>
              </a:rPr>
              <a:t> schemes were discussed in State Level Coordination Committee (SLCC) </a:t>
            </a:r>
            <a:r>
              <a:rPr lang="en-US" sz="2000" dirty="0" smtClean="0">
                <a:latin typeface="Book Antiqua" pitchFamily="18" charset="0"/>
              </a:rPr>
              <a:t>meetings. </a:t>
            </a:r>
          </a:p>
          <a:p>
            <a:pPr marL="285750" indent="-285750" algn="just" fontAlgn="base">
              <a:buFont typeface="Wingdings" pitchFamily="2" charset="2"/>
              <a:buChar char="q"/>
            </a:pPr>
            <a:endParaRPr lang="en-US" sz="2000" dirty="0">
              <a:latin typeface="Book Antiqua" pitchFamily="18" charset="0"/>
            </a:endParaRPr>
          </a:p>
          <a:p>
            <a:pPr marL="285750" indent="-285750" algn="just" fontAlgn="base"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I</a:t>
            </a:r>
            <a:r>
              <a:rPr lang="en-US" sz="2000" dirty="0" smtClean="0">
                <a:latin typeface="Book Antiqua" pitchFamily="18" charset="0"/>
              </a:rPr>
              <a:t>n </a:t>
            </a:r>
            <a:r>
              <a:rPr lang="en-US" sz="2000" dirty="0">
                <a:latin typeface="Book Antiqua" pitchFamily="18" charset="0"/>
              </a:rPr>
              <a:t>various states/UTs </a:t>
            </a:r>
            <a:r>
              <a:rPr lang="en-US" sz="2000" dirty="0" smtClean="0">
                <a:latin typeface="Book Antiqua" pitchFamily="18" charset="0"/>
              </a:rPr>
              <a:t>cases/ issues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were forwarded to the respective regulators/law enforcement agencies in the states. </a:t>
            </a:r>
          </a:p>
          <a:p>
            <a:pPr marL="285750" indent="-285750" algn="just" fontAlgn="base">
              <a:buFont typeface="Wingdings" pitchFamily="2" charset="2"/>
              <a:buChar char="q"/>
            </a:pPr>
            <a:endParaRPr lang="en-US" sz="2000" dirty="0">
              <a:latin typeface="Book Antiqua" pitchFamily="18" charset="0"/>
            </a:endParaRPr>
          </a:p>
          <a:p>
            <a:pPr marL="285750" indent="-285750" algn="just" fontAlgn="base"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A large number of such instances have been reported from the eastern part of the country </a:t>
            </a:r>
          </a:p>
          <a:p>
            <a:pPr algn="just" fontAlgn="base"/>
            <a:endParaRPr lang="en-US" sz="2000" dirty="0">
              <a:latin typeface="Book Antiqua" pitchFamily="18" charset="0"/>
            </a:endParaRPr>
          </a:p>
          <a:p>
            <a:pPr algn="just" fontAlgn="base"/>
            <a:endParaRPr lang="en-US" dirty="0">
              <a:latin typeface="Book Antiqua" pitchFamily="18" charset="0"/>
            </a:endParaRPr>
          </a:p>
          <a:p>
            <a:pPr fontAlgn="base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smtClean="0"/>
              <a:t>No </a:t>
            </a:r>
            <a:r>
              <a:rPr lang="en-US" dirty="0"/>
              <a:t>person by whatever name called shall knowingly make any statement, promise or forecast which </a:t>
            </a:r>
            <a:r>
              <a:rPr lang="en-US" dirty="0" smtClean="0"/>
              <a:t>is: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/>
              <a:t>F</a:t>
            </a:r>
            <a:r>
              <a:rPr lang="en-US" dirty="0" smtClean="0"/>
              <a:t>alse</a:t>
            </a:r>
            <a:r>
              <a:rPr lang="en-US" dirty="0"/>
              <a:t>, Deceptive or misleading in material facts </a:t>
            </a:r>
            <a:endParaRPr lang="en-US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Deliberately concealing </a:t>
            </a:r>
            <a:r>
              <a:rPr lang="en-US" dirty="0"/>
              <a:t>any material </a:t>
            </a:r>
            <a:r>
              <a:rPr lang="en-US" dirty="0" smtClean="0"/>
              <a:t>facts inducing </a:t>
            </a:r>
            <a:r>
              <a:rPr lang="en-US" dirty="0"/>
              <a:t>another </a:t>
            </a:r>
            <a:r>
              <a:rPr lang="en-US" dirty="0" smtClean="0"/>
              <a:t>person: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invest in, or </a:t>
            </a:r>
            <a:endParaRPr lang="en-US" dirty="0" smtClean="0"/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become </a:t>
            </a:r>
            <a:r>
              <a:rPr lang="en-US" dirty="0"/>
              <a:t>a member or </a:t>
            </a:r>
            <a:endParaRPr lang="en-US" dirty="0" smtClean="0"/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participant </a:t>
            </a:r>
            <a:r>
              <a:rPr lang="en-US" dirty="0"/>
              <a:t>of any Unregulated Deposit Scheme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BANNING OF UDS ( CHAPTER II)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>
                <a:latin typeface="Book Antiqua" pitchFamily="18" charset="0"/>
              </a:rPr>
              <a:t>AUTHORITIES </a:t>
            </a:r>
            <a:r>
              <a:rPr lang="en-IN" sz="3200" dirty="0" smtClean="0">
                <a:latin typeface="Book Antiqua" pitchFamily="18" charset="0"/>
              </a:rPr>
              <a:t>(Chap III)</a:t>
            </a:r>
            <a:endParaRPr lang="en-IN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u="sng" dirty="0" smtClean="0">
                <a:solidFill>
                  <a:srgbClr val="FFC000"/>
                </a:solidFill>
              </a:rPr>
              <a:t>COMPETENT AUTHORITY</a:t>
            </a:r>
            <a:endParaRPr lang="en-US" b="1" u="sng" dirty="0" smtClean="0">
              <a:solidFill>
                <a:srgbClr val="FFC000"/>
              </a:solidFill>
            </a:endParaRPr>
          </a:p>
          <a:p>
            <a:pPr algn="just"/>
            <a:r>
              <a:rPr lang="en-US" dirty="0" smtClean="0"/>
              <a:t>The </a:t>
            </a:r>
            <a:r>
              <a:rPr lang="en-US" dirty="0"/>
              <a:t>Ordinance provides for the appointment of one or more government officers, not below the rank of Secretary to the state or central government, as the Competent Authority.</a:t>
            </a:r>
          </a:p>
          <a:p>
            <a:pPr algn="just"/>
            <a:r>
              <a:rPr lang="en-US" dirty="0"/>
              <a:t>The government may appoint officers as it thinks fit to assist the competent </a:t>
            </a:r>
            <a:r>
              <a:rPr lang="en-US" dirty="0" smtClean="0"/>
              <a:t>authority.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Competent </a:t>
            </a:r>
            <a:r>
              <a:rPr lang="en-US" dirty="0" smtClean="0">
                <a:latin typeface="Book Antiqua" panose="02040602050305030304" pitchFamily="18" charset="0"/>
              </a:rPr>
              <a:t>Authority or such other </a:t>
            </a:r>
            <a:r>
              <a:rPr lang="en-US" dirty="0" smtClean="0">
                <a:latin typeface="Book Antiqua" panose="02040602050305030304" pitchFamily="18" charset="0"/>
              </a:rPr>
              <a:t>officers appointed </a:t>
            </a:r>
            <a:r>
              <a:rPr lang="en-US" dirty="0" smtClean="0">
                <a:latin typeface="Book Antiqua" panose="02040602050305030304" pitchFamily="18" charset="0"/>
              </a:rPr>
              <a:t>may</a:t>
            </a:r>
            <a:r>
              <a:rPr lang="en-US" dirty="0">
                <a:latin typeface="Book Antiqua" panose="02040602050305030304" pitchFamily="18" charset="0"/>
              </a:rPr>
              <a:t>: </a:t>
            </a:r>
          </a:p>
          <a:p>
            <a:pPr marL="457200" lvl="1" indent="0"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(</a:t>
            </a:r>
            <a:r>
              <a:rPr lang="en-US" dirty="0">
                <a:latin typeface="Book Antiqua" panose="02040602050305030304" pitchFamily="18" charset="0"/>
              </a:rPr>
              <a:t>i) provisionally attach the property of the deposit  </a:t>
            </a:r>
            <a:r>
              <a:rPr lang="en-US" dirty="0" smtClean="0">
                <a:latin typeface="Book Antiqua" panose="02040602050305030304" pitchFamily="18" charset="0"/>
              </a:rPr>
              <a:t>taker</a:t>
            </a:r>
            <a:r>
              <a:rPr lang="en-US" dirty="0">
                <a:latin typeface="Book Antiqua" panose="02040602050305030304" pitchFamily="18" charset="0"/>
              </a:rPr>
              <a:t>, as well as all deposits received,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Book Antiqua" pitchFamily="18" charset="0"/>
              </a:rPr>
              <a:t>AUTHORITIES (Chap III)</a:t>
            </a:r>
            <a:endParaRPr lang="en-IN" sz="3600" b="1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4" y="6019800"/>
            <a:ext cx="8991599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Book Antiqua" panose="02040602050305030304" pitchFamily="18" charset="0"/>
              </a:rPr>
              <a:t>The Competent Authority will have powers similar to those vested in a civil court.</a:t>
            </a:r>
            <a:endParaRPr lang="en-IN" sz="2000" b="1" i="1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43" y="4876800"/>
            <a:ext cx="8991599" cy="923330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If Deposit taker solicits deposits in contravention of Sec 3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b="1" i="1" dirty="0" smtClean="0">
                <a:latin typeface="Book Antiqua" pitchFamily="18" charset="0"/>
              </a:rPr>
              <a:t>Reasons to be recorded in writing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b="1" i="1" dirty="0" smtClean="0">
                <a:latin typeface="Book Antiqua" pitchFamily="18" charset="0"/>
              </a:rPr>
              <a:t>Provisional attachment order to be in writing</a:t>
            </a:r>
            <a:endParaRPr lang="en-US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944562"/>
          </a:xfrm>
        </p:spPr>
        <p:txBody>
          <a:bodyPr/>
          <a:lstStyle/>
          <a:p>
            <a:r>
              <a:rPr lang="en-IN" sz="3600" dirty="0">
                <a:latin typeface="Book Antiqua" pitchFamily="18" charset="0"/>
              </a:rPr>
              <a:t>AUTHORITIES</a:t>
            </a:r>
            <a:r>
              <a:rPr lang="en-IN" dirty="0">
                <a:latin typeface="Book Antiqua" pitchFamily="18" charset="0"/>
              </a:rPr>
              <a:t> (Chap 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(ii) </a:t>
            </a:r>
            <a:r>
              <a:rPr lang="en-US" dirty="0" smtClean="0">
                <a:latin typeface="Book Antiqua" pitchFamily="18" charset="0"/>
              </a:rPr>
              <a:t>Competent Authority  shall for the purpose of sub-sec(3) have same powers as vested in civil court under CPC for conducting investigation/ enquiry in respect of the following: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Discovery/inspection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Enforcing the attendance of any person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Compelling the production of records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Receiving evidences on affidavit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Issuing Commission for examination of witnesses &amp; documents.</a:t>
            </a:r>
            <a:endParaRPr lang="en-US" dirty="0">
              <a:latin typeface="Book Antiqu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Book Antiqua" pitchFamily="18" charset="0"/>
              </a:rPr>
              <a:t>AUTHORITIES (Chap III)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DESIGNATED </a:t>
            </a:r>
            <a:r>
              <a:rPr lang="en-US" sz="2800" b="1" u="sng" dirty="0" smtClean="0">
                <a:solidFill>
                  <a:srgbClr val="FFC000"/>
                </a:solidFill>
              </a:rPr>
              <a:t>COURTS</a:t>
            </a:r>
          </a:p>
          <a:p>
            <a:pPr marL="0" indent="0" algn="just">
              <a:buNone/>
            </a:pPr>
            <a:endParaRPr lang="en-US" sz="2800" b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Concurrence of the CJ of concerned HC necessary for constituting designated courts. </a:t>
            </a:r>
          </a:p>
          <a:p>
            <a:endParaRPr lang="en-US" dirty="0" smtClean="0"/>
          </a:p>
          <a:p>
            <a:r>
              <a:rPr lang="en-US" dirty="0" smtClean="0"/>
              <a:t>Headed </a:t>
            </a:r>
            <a:r>
              <a:rPr lang="en-US" dirty="0"/>
              <a:t>by a judge not below   the rank of a </a:t>
            </a:r>
            <a:r>
              <a:rPr lang="en-US" dirty="0" smtClean="0"/>
              <a:t>District </a:t>
            </a:r>
            <a:r>
              <a:rPr lang="en-US" dirty="0"/>
              <a:t>and </a:t>
            </a:r>
            <a:r>
              <a:rPr lang="en-US" dirty="0" smtClean="0"/>
              <a:t>Sessions judge </a:t>
            </a:r>
            <a:r>
              <a:rPr lang="en-US" dirty="0"/>
              <a:t>or </a:t>
            </a:r>
            <a:r>
              <a:rPr lang="en-US" dirty="0" smtClean="0"/>
              <a:t>Additional </a:t>
            </a:r>
            <a:r>
              <a:rPr lang="en-US" dirty="0"/>
              <a:t>D</a:t>
            </a:r>
            <a:r>
              <a:rPr lang="en-US" dirty="0" smtClean="0"/>
              <a:t>istrict </a:t>
            </a:r>
            <a:r>
              <a:rPr lang="en-US" dirty="0"/>
              <a:t>and </a:t>
            </a:r>
            <a:r>
              <a:rPr lang="en-US" dirty="0" smtClean="0"/>
              <a:t>Sessions </a:t>
            </a:r>
            <a:r>
              <a:rPr lang="en-US" dirty="0"/>
              <a:t>judge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Only designated court will have jurisdiction in any matter relating to the Ordinance.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Competent Authority will approach the Designated Court [within 30 days (extendable to 60 days)] to: 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make the provisional attachment absolute, and</a:t>
            </a:r>
          </a:p>
          <a:p>
            <a:pPr lvl="1"/>
            <a:r>
              <a:rPr lang="en-US" dirty="0"/>
              <a:t>(ii) ask for permission to sell the assets. </a:t>
            </a:r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latin typeface="Book Antiqua" pitchFamily="18" charset="0"/>
              </a:rPr>
              <a:t>AUTHORITIES</a:t>
            </a:r>
            <a:r>
              <a:rPr lang="en-IN" dirty="0">
                <a:latin typeface="Book Antiqua" pitchFamily="18" charset="0"/>
              </a:rPr>
              <a:t> (Chap III)</a:t>
            </a:r>
            <a:endParaRPr lang="en-IN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IN" dirty="0"/>
              <a:t>Power to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make the provisional attachment absolute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vary or cancel the provisional attachment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finalise</a:t>
            </a:r>
            <a:r>
              <a:rPr lang="en-US" dirty="0"/>
              <a:t> the list of depositors and their respective  dues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direct the Competent Authority to sell the property and equitably distribute the money </a:t>
            </a:r>
            <a:r>
              <a:rPr lang="en-US" dirty="0" err="1"/>
              <a:t>realised</a:t>
            </a:r>
            <a:r>
              <a:rPr lang="en-US" dirty="0"/>
              <a:t> among the depositors</a:t>
            </a:r>
            <a:endParaRPr lang="en-IN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7010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Complete the process within 180 days</a:t>
            </a:r>
            <a:endParaRPr lang="en-IN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6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ook Antiqua" panose="02040602050305030304" pitchFamily="18" charset="0"/>
              </a:rPr>
              <a:t>Information On Deposit Takers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15" y="4114800"/>
            <a:ext cx="5424785" cy="2743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IN" u="sng" dirty="0" smtClean="0"/>
              <a:t>Central </a:t>
            </a:r>
            <a:r>
              <a:rPr lang="en-IN" u="sng" dirty="0"/>
              <a:t>Database : 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Ordinance provides for the creation of a body that maintains an online database of legitimate deposit takers and schemes operating in India.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ook Antiqua" panose="02040602050305030304" pitchFamily="18" charset="0"/>
              </a:rPr>
              <a:t>Information On Deposit Takers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15" y="4114800"/>
            <a:ext cx="5424785" cy="2743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Intimation of business by deposit taker: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Every deposit taker which commences or carries on it’s business after th</a:t>
            </a:r>
            <a:r>
              <a:rPr lang="en-US" dirty="0" smtClean="0"/>
              <a:t>e commencement of this Ordinance </a:t>
            </a:r>
            <a:r>
              <a:rPr lang="en-US" dirty="0" smtClean="0"/>
              <a:t>should intimate to the authority  referred to in Sec 9(1) about it’s business in such form and manner and within such time as may be prescribed.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The competent authority may direct any deposit taker to furnish such statement or information , if he has reason to </a:t>
            </a:r>
            <a:r>
              <a:rPr lang="en-US" dirty="0" err="1" smtClean="0"/>
              <a:t>belive</a:t>
            </a:r>
            <a:r>
              <a:rPr lang="en-US" dirty="0" smtClean="0"/>
              <a:t> that deposits are solicited / accepted pursuant to UDS.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324600"/>
          </a:xfrm>
          <a:solidFill>
            <a:srgbClr val="FFC000"/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r>
              <a:rPr lang="en-US" dirty="0"/>
              <a:t>While Section 3 operates as a ban for URDS, Section 10 requires intimation by every deposit takers and verification by a competent authority as to whether the deposits are pursuant to an URDS. </a:t>
            </a:r>
          </a:p>
          <a:p>
            <a:r>
              <a:rPr lang="en-US" i="1" dirty="0"/>
              <a:t>Deposits as defined not falling within the exclusion if taken by any deposit taker would require an intimation to the authority in the prescribed format. </a:t>
            </a:r>
          </a:p>
          <a:p>
            <a:r>
              <a:rPr lang="en-US" i="1" dirty="0"/>
              <a:t>On one hand, Section 3 operates as a ban and the regulated schemes are very limited in the list set out in the First Schedule. </a:t>
            </a:r>
          </a:p>
          <a:p>
            <a:r>
              <a:rPr lang="en-US" i="1" dirty="0"/>
              <a:t>On the other hand, Section 10 requires, intimation. There appears to be a conflict between Section 3 and Section 10 given the fact that the list in Schedule-1 is very limited.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18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Book Antiqua" panose="02040602050305030304" pitchFamily="18" charset="0"/>
              </a:rPr>
              <a:t>Information </a:t>
            </a:r>
            <a:r>
              <a:rPr lang="en-IN" sz="4000" dirty="0" smtClean="0">
                <a:latin typeface="Book Antiqua" panose="02040602050305030304" pitchFamily="18" charset="0"/>
              </a:rPr>
              <a:t>to be Shared</a:t>
            </a:r>
            <a:endParaRPr lang="en-IN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15" y="4114800"/>
            <a:ext cx="5424785" cy="2743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US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Competent Authority shall share all the </a:t>
            </a:r>
            <a:r>
              <a:rPr lang="en-US" dirty="0" smtClean="0"/>
              <a:t>information</a:t>
            </a:r>
            <a:r>
              <a:rPr lang="en-US" dirty="0" smtClean="0"/>
              <a:t> received u/s 29 with the CBI &amp; authorities designated by Central Govt.</a:t>
            </a:r>
          </a:p>
          <a:p>
            <a:pPr lvl="1" algn="just">
              <a:buFont typeface="Wingdings" pitchFamily="2" charset="2"/>
              <a:buChar char="§"/>
            </a:pPr>
            <a:endParaRPr lang="en-US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Appropriate Govt., Regulators, IT Authorities&amp; other investigating Agencies investigating offences under this Ordinance shall share all the information with Police /CBI.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laws </a:t>
            </a:r>
            <a:r>
              <a:rPr lang="en-US" dirty="0" smtClean="0"/>
              <a:t>of the country do </a:t>
            </a:r>
            <a:r>
              <a:rPr lang="en-US" dirty="0"/>
              <a:t>not provide much regulatory protection to them, unlike the investors in the organized shares and securities market where SEBI provides adequate </a:t>
            </a:r>
            <a:r>
              <a:rPr lang="en-US" dirty="0" smtClean="0"/>
              <a:t>protections. </a:t>
            </a:r>
            <a:r>
              <a:rPr lang="en-US" dirty="0"/>
              <a:t>India, which has a significant illiterate and unaware population, has many incidents where many people fall prey to such schemes. 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THE BIRTH OF UDS ORDINANCE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396148"/>
              </p:ext>
            </p:extLst>
          </p:nvPr>
        </p:nvGraphicFramePr>
        <p:xfrm>
          <a:off x="457200" y="685800"/>
          <a:ext cx="84582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Offence and punishment under the Ordinance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13325"/>
              </p:ext>
            </p:extLst>
          </p:nvPr>
        </p:nvGraphicFramePr>
        <p:xfrm>
          <a:off x="457200" y="1600200"/>
          <a:ext cx="8229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210041807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93539108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177192284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31933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Sl.No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OFFENCE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IMPRISONMENT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FINE (in</a:t>
                      </a:r>
                      <a:r>
                        <a:rPr lang="en-IN" baseline="0" dirty="0"/>
                        <a:t> </a:t>
                      </a:r>
                      <a:r>
                        <a:rPr lang="en-IN" baseline="0" dirty="0" err="1"/>
                        <a:t>Rs</a:t>
                      </a:r>
                      <a:r>
                        <a:rPr lang="en-IN" baseline="0" dirty="0"/>
                        <a:t>.)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547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Solicit deposits under Unregulated Deposit Schemes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1 year – 5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2 lakhs to 10 lakhs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34974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Accept deposits under Unregulated Deposit Schemes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2 years – 7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3 lakhs to 10 lakhs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37758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Fraud in repayment of deposits accepted under Unregulated Deposit Schemes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3 years – 10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5 lakhs to 200% of aggregate funds collected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254718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Fraud in repayment of regulated deposits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Up to 7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5 lakhs to higher of 25 crore or 3 times the amount of profit made out of such fraud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20730760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292224"/>
              </p:ext>
            </p:extLst>
          </p:nvPr>
        </p:nvGraphicFramePr>
        <p:xfrm>
          <a:off x="304800" y="152400"/>
          <a:ext cx="8153401" cy="659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495">
                  <a:extLst>
                    <a:ext uri="{9D8B030D-6E8A-4147-A177-3AD203B41FA5}">
                      <a16:colId xmlns="" xmlns:a16="http://schemas.microsoft.com/office/drawing/2014/main" val="2160225887"/>
                    </a:ext>
                  </a:extLst>
                </a:gridCol>
                <a:gridCol w="2411302">
                  <a:extLst>
                    <a:ext uri="{9D8B030D-6E8A-4147-A177-3AD203B41FA5}">
                      <a16:colId xmlns="" xmlns:a16="http://schemas.microsoft.com/office/drawing/2014/main" val="1956958151"/>
                    </a:ext>
                  </a:extLst>
                </a:gridCol>
                <a:gridCol w="2411302">
                  <a:extLst>
                    <a:ext uri="{9D8B030D-6E8A-4147-A177-3AD203B41FA5}">
                      <a16:colId xmlns="" xmlns:a16="http://schemas.microsoft.com/office/drawing/2014/main" val="2505901670"/>
                    </a:ext>
                  </a:extLst>
                </a:gridCol>
                <a:gridCol w="2411302">
                  <a:extLst>
                    <a:ext uri="{9D8B030D-6E8A-4147-A177-3AD203B41FA5}">
                      <a16:colId xmlns="" xmlns:a16="http://schemas.microsoft.com/office/drawing/2014/main" val="815039014"/>
                    </a:ext>
                  </a:extLst>
                </a:gridCol>
              </a:tblGrid>
              <a:tr h="355411">
                <a:tc>
                  <a:txBody>
                    <a:bodyPr/>
                    <a:lstStyle/>
                    <a:p>
                      <a:r>
                        <a:rPr lang="en-IN" dirty="0" err="1"/>
                        <a:t>Sl.No</a:t>
                      </a:r>
                      <a:r>
                        <a:rPr lang="en-IN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OFFENCE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IMPRISONMENT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FINE (In </a:t>
                      </a:r>
                      <a:r>
                        <a:rPr lang="en-IN" dirty="0" err="1"/>
                        <a:t>Rs</a:t>
                      </a:r>
                      <a:r>
                        <a:rPr lang="en-IN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694790"/>
                  </a:ext>
                </a:extLst>
              </a:tr>
              <a:tr h="1460594">
                <a:tc>
                  <a:txBody>
                    <a:bodyPr/>
                    <a:lstStyle/>
                    <a:p>
                      <a:r>
                        <a:rPr lang="en-IN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Failure to render service promised against regulated deposits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Up to 7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5 lakhs to higher of 25 crores or 3 times the amount of profit made out of such fraud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7660597"/>
                  </a:ext>
                </a:extLst>
              </a:tr>
              <a:tr h="1460594">
                <a:tc>
                  <a:txBody>
                    <a:bodyPr/>
                    <a:lstStyle/>
                    <a:p>
                      <a:r>
                        <a:rPr lang="en-IN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Wrongful inducements in relation to Unregulated Deposit Schemes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1 year – 5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Up to 10 lakhs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565474983"/>
                  </a:ext>
                </a:extLst>
              </a:tr>
              <a:tr h="408966">
                <a:tc>
                  <a:txBody>
                    <a:bodyPr/>
                    <a:lstStyle/>
                    <a:p>
                      <a:r>
                        <a:rPr lang="en-IN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Repeated offenders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5 years – 10 years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10 lakhs – 50 crores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2669022032"/>
                  </a:ext>
                </a:extLst>
              </a:tr>
              <a:tr h="2512222">
                <a:tc>
                  <a:txBody>
                    <a:bodyPr/>
                    <a:lstStyle/>
                    <a:p>
                      <a:r>
                        <a:rPr lang="en-IN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Failure to file intimation by deposit taker about its business, or to furnish statements, information or particulars to the competent authority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Up to 5 lakhs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3079169841"/>
                  </a:ext>
                </a:extLst>
              </a:tr>
              <a:tr h="355411">
                <a:tc gridSpan="4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709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3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INVESTIGATION, SEARCH &amp; SEIZURE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Every offence punishable under this Ordinance except u/s 22&amp;26 shall be cognizable and non bail-able.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Police </a:t>
            </a:r>
            <a:r>
              <a:rPr lang="en-US" dirty="0"/>
              <a:t>officer will inform to Competent authority about offence committed</a:t>
            </a:r>
            <a:r>
              <a:rPr lang="en-US" dirty="0" smtClean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2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INVESTIGATION, SEARCH &amp; 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600" dirty="0">
                <a:latin typeface="Book Antiqua" pitchFamily="18" charset="0"/>
              </a:rPr>
              <a:t>If </a:t>
            </a:r>
            <a:r>
              <a:rPr lang="en-US" sz="2600" dirty="0" smtClean="0">
                <a:latin typeface="Book Antiqua" pitchFamily="18" charset="0"/>
              </a:rPr>
              <a:t>Competent Authority </a:t>
            </a:r>
            <a:r>
              <a:rPr lang="en-US" sz="2600" dirty="0">
                <a:latin typeface="Book Antiqua" pitchFamily="18" charset="0"/>
              </a:rPr>
              <a:t>has a reason to believe that offence relates to a deposit scheme / deposit </a:t>
            </a:r>
            <a:r>
              <a:rPr lang="en-US" sz="2600" dirty="0" smtClean="0">
                <a:latin typeface="Book Antiqua" pitchFamily="18" charset="0"/>
              </a:rPr>
              <a:t>scheme in which :</a:t>
            </a:r>
          </a:p>
          <a:p>
            <a:pPr algn="just"/>
            <a:endParaRPr lang="en-US" sz="2600" dirty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the </a:t>
            </a:r>
            <a:r>
              <a:rPr lang="en-US" sz="2600" dirty="0">
                <a:latin typeface="Book Antiqua" pitchFamily="18" charset="0"/>
              </a:rPr>
              <a:t>depositors, deposit takers/ properties involved are located in more than one State / Union territory in India /Outside India; </a:t>
            </a:r>
            <a:r>
              <a:rPr lang="en-US" sz="2600" dirty="0" smtClean="0">
                <a:latin typeface="Book Antiqua" pitchFamily="18" charset="0"/>
              </a:rPr>
              <a:t>&amp;</a:t>
            </a:r>
          </a:p>
          <a:p>
            <a:pPr lvl="1" algn="just">
              <a:buFont typeface="Wingdings" pitchFamily="2" charset="2"/>
              <a:buChar char="§"/>
            </a:pPr>
            <a:endParaRPr lang="en-US" sz="26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The total value of amount involved is of such magnitude as to significantly affect the public interest,</a:t>
            </a:r>
          </a:p>
          <a:p>
            <a:pPr marL="57150" indent="0" algn="just">
              <a:buNone/>
            </a:pPr>
            <a:endParaRPr lang="en-US" sz="2600" dirty="0" smtClean="0">
              <a:latin typeface="Book Antiqua" pitchFamily="18" charset="0"/>
            </a:endParaRPr>
          </a:p>
          <a:p>
            <a:pPr marL="457200" lvl="1" indent="0" algn="just">
              <a:buNone/>
            </a:pPr>
            <a:r>
              <a:rPr lang="en-US" sz="2600" dirty="0" smtClean="0">
                <a:latin typeface="Book Antiqua" pitchFamily="18" charset="0"/>
              </a:rPr>
              <a:t>the Competent authority shall refer the matter to Central Govt. for investigation by the</a:t>
            </a:r>
            <a:r>
              <a:rPr lang="en-US" sz="2600" b="1" dirty="0" smtClean="0">
                <a:latin typeface="Book Antiqua" pitchFamily="18" charset="0"/>
              </a:rPr>
              <a:t> CBI</a:t>
            </a:r>
            <a:endParaRPr lang="en-US" sz="2600" b="1" dirty="0">
              <a:latin typeface="Book Antiqua" pitchFamily="18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3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Position Of Deposits With Partnerships</a:t>
            </a:r>
            <a:endParaRPr lang="en-IN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3133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i="1" dirty="0"/>
              <a:t>Position of Deposit with Individuals/ Sole Proprietorship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53774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609600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b="1" i="1" dirty="0">
                <a:latin typeface="Book Antiqua" panose="02040602050305030304" pitchFamily="18" charset="0"/>
              </a:rPr>
              <a:t>Position Of Deposit With Companies</a:t>
            </a:r>
            <a:endParaRPr lang="en-IN" sz="3600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4267200" cy="2438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888" y="2286000"/>
            <a:ext cx="852971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schedule 1 of the ordinance considers deposits accepted or permitted under the provisions of Chapter V of CA 2013 as regulated deposits.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deposit accepted by companies which is not allowed in CA 2013 may come under Unregulated Deposit and therefore such companies will be at risk of facing action from </a:t>
            </a:r>
            <a:r>
              <a:rPr lang="en-US" dirty="0" smtClean="0"/>
              <a:t>Companies </a:t>
            </a:r>
            <a:r>
              <a:rPr lang="en-US" dirty="0"/>
              <a:t>A</a:t>
            </a:r>
            <a:r>
              <a:rPr lang="en-US" dirty="0" smtClean="0"/>
              <a:t>ct </a:t>
            </a:r>
            <a:r>
              <a:rPr lang="en-US" dirty="0"/>
              <a:t>as well as BUDS.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99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1889" y="609600"/>
            <a:ext cx="8229600" cy="762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b="1" i="1" dirty="0">
                <a:latin typeface="Book Antiqua" panose="02040602050305030304" pitchFamily="18" charset="0"/>
              </a:rPr>
              <a:t>Position Of Deposit With Companies</a:t>
            </a:r>
            <a:endParaRPr lang="en-IN" sz="3600" dirty="0">
              <a:latin typeface="Book Antiqua" panose="0204060205030503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43981"/>
            <a:ext cx="4267200" cy="243840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  <a:p>
            <a:pPr algn="just"/>
            <a:r>
              <a:rPr lang="en-US" b="1" i="1" dirty="0">
                <a:latin typeface="Book Antiqua" panose="02040602050305030304" pitchFamily="18" charset="0"/>
              </a:rPr>
              <a:t>A deposit accepted or permitted under Chapter V of the Companies Act is listed in Schedule-1 and is therefore considered as a regulated deposit scheme. </a:t>
            </a:r>
          </a:p>
          <a:p>
            <a:pPr algn="just"/>
            <a:endParaRPr lang="en-US" b="1" i="1" dirty="0">
              <a:latin typeface="Book Antiqua" panose="02040602050305030304" pitchFamily="18" charset="0"/>
            </a:endParaRPr>
          </a:p>
          <a:p>
            <a:pPr algn="just"/>
            <a:r>
              <a:rPr lang="en-US" b="1" i="1" dirty="0">
                <a:latin typeface="Book Antiqua" panose="02040602050305030304" pitchFamily="18" charset="0"/>
              </a:rPr>
              <a:t>However, Section 10 requires intimation even in respect of a company accepting deposit </a:t>
            </a:r>
            <a:r>
              <a:rPr lang="en-US" b="1" i="1" dirty="0" smtClean="0">
                <a:latin typeface="Book Antiqua" panose="02040602050305030304" pitchFamily="18" charset="0"/>
              </a:rPr>
              <a:t>under Chapter-V </a:t>
            </a:r>
            <a:r>
              <a:rPr lang="en-US" b="1" i="1" dirty="0">
                <a:latin typeface="Book Antiqua" panose="02040602050305030304" pitchFamily="18" charset="0"/>
              </a:rPr>
              <a:t>of the Companies Act. We will have to wait for rules in this regards.</a:t>
            </a:r>
            <a:endParaRPr lang="en-IN" b="1" i="1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CONCLUSION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noteworthy to understand the difference between “Deposits for Business” and “Business of Accepting Deposits” and according to this Ordinance, </a:t>
            </a:r>
            <a:r>
              <a:rPr lang="en-US" dirty="0" smtClean="0"/>
              <a:t>latter </a:t>
            </a:r>
            <a:r>
              <a:rPr lang="en-US" dirty="0"/>
              <a:t>one i.e. “Business of Accepting Deposits” which is Unregulated, is </a:t>
            </a:r>
            <a:r>
              <a:rPr lang="en-US" dirty="0" smtClean="0"/>
              <a:t>banned.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There is no ban on Individuals / Firm / Companies receiving loans for their business purposes.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individuals, firms or corporate taking loans from relatives or friends for business or for other personal reasons, will not be affected by this Ordinance.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THE BIRTH OF UDS ORDINANCE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President of India </a:t>
            </a:r>
            <a:r>
              <a:rPr lang="en-US" dirty="0" smtClean="0"/>
              <a:t>, </a:t>
            </a:r>
            <a:r>
              <a:rPr lang="en-US" dirty="0"/>
              <a:t>promulgated the </a:t>
            </a:r>
            <a:r>
              <a:rPr lang="en-US" dirty="0" smtClean="0"/>
              <a:t>BUDS Ordinance </a:t>
            </a:r>
            <a:r>
              <a:rPr lang="en-US" dirty="0" err="1" smtClean="0"/>
              <a:t>w.e.f</a:t>
            </a:r>
            <a:r>
              <a:rPr lang="en-US" dirty="0" smtClean="0"/>
              <a:t>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February 2019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It extends to the whole </a:t>
            </a:r>
            <a:r>
              <a:rPr lang="en-US" dirty="0" smtClean="0"/>
              <a:t>of India </a:t>
            </a:r>
            <a:r>
              <a:rPr lang="en-US" dirty="0"/>
              <a:t>except </a:t>
            </a:r>
            <a:r>
              <a:rPr lang="en-US" dirty="0" smtClean="0"/>
              <a:t>J&amp;K.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Introduced </a:t>
            </a:r>
            <a:r>
              <a:rPr lang="en-US" dirty="0"/>
              <a:t>to curb the menace of illicit deposit/</a:t>
            </a:r>
            <a:r>
              <a:rPr lang="en-US" dirty="0" err="1"/>
              <a:t>ponzi</a:t>
            </a:r>
            <a:r>
              <a:rPr lang="en-US" dirty="0"/>
              <a:t> </a:t>
            </a:r>
            <a:r>
              <a:rPr lang="en-US" dirty="0" smtClean="0"/>
              <a:t>schemes.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64173"/>
            <a:ext cx="173908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705"/>
            <a:ext cx="3705665" cy="359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2860819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5275"/>
            <a:ext cx="5364481" cy="276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181600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1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THE BIRTH OF UDS ORDINANCE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fontAlgn="base"/>
            <a:endParaRPr lang="en-US" sz="1600" dirty="0">
              <a:latin typeface="Book Antiqua" pitchFamily="18" charset="0"/>
            </a:endParaRPr>
          </a:p>
          <a:p>
            <a:pPr marL="0" indent="0" fontAlgn="base">
              <a:buNone/>
            </a:pPr>
            <a:r>
              <a:rPr lang="en-US" sz="1600" dirty="0">
                <a:latin typeface="Book Antiqua" pitchFamily="18" charset="0"/>
              </a:rPr>
              <a:t> 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en-US" sz="2400" dirty="0" smtClean="0">
                <a:latin typeface="Book Antiqua" pitchFamily="18" charset="0"/>
              </a:rPr>
              <a:t>FM, </a:t>
            </a:r>
            <a:r>
              <a:rPr lang="en-US" sz="2400" dirty="0">
                <a:latin typeface="Book Antiqua" pitchFamily="18" charset="0"/>
              </a:rPr>
              <a:t>in the Budget </a:t>
            </a:r>
            <a:r>
              <a:rPr lang="en-US" sz="2400" dirty="0" smtClean="0">
                <a:latin typeface="Book Antiqua" pitchFamily="18" charset="0"/>
              </a:rPr>
              <a:t>2017-18, </a:t>
            </a:r>
            <a:r>
              <a:rPr lang="en-US" sz="2400" dirty="0">
                <a:latin typeface="Book Antiqua" pitchFamily="18" charset="0"/>
              </a:rPr>
              <a:t>had announced that the draft bill to curtail the menace of illicit deposit schemes had been placed in the public domain and would be introduced shortly after </a:t>
            </a:r>
            <a:r>
              <a:rPr lang="en-US" sz="2400" dirty="0" smtClean="0">
                <a:latin typeface="Book Antiqua" pitchFamily="18" charset="0"/>
              </a:rPr>
              <a:t>it’s </a:t>
            </a:r>
            <a:r>
              <a:rPr lang="en-US" sz="2400" dirty="0" err="1">
                <a:latin typeface="Book Antiqua" pitchFamily="18" charset="0"/>
              </a:rPr>
              <a:t>finalisation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algn="just" fontAlgn="base">
              <a:buFont typeface="Wingdings" pitchFamily="2" charset="2"/>
              <a:buChar char="q"/>
            </a:pPr>
            <a:endParaRPr lang="en-US" sz="1600" dirty="0"/>
          </a:p>
          <a:p>
            <a:pPr algn="just" fontAlgn="base">
              <a:buFont typeface="Wingdings" pitchFamily="2" charset="2"/>
              <a:buChar char="q"/>
            </a:pPr>
            <a:r>
              <a:rPr lang="en-US" sz="2400" dirty="0" err="1">
                <a:latin typeface="Book Antiqua" pitchFamily="18" charset="0"/>
              </a:rPr>
              <a:t>Lok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Sabha</a:t>
            </a:r>
            <a:r>
              <a:rPr lang="en-US" sz="2400" dirty="0">
                <a:latin typeface="Book Antiqua" pitchFamily="18" charset="0"/>
              </a:rPr>
              <a:t> passed the Bill to this effect on the last day of the budget session by a voice-vote, but the legislation could not get the approval of the </a:t>
            </a:r>
            <a:r>
              <a:rPr lang="en-US" sz="2400" dirty="0" err="1">
                <a:latin typeface="Book Antiqua" pitchFamily="18" charset="0"/>
              </a:rPr>
              <a:t>Rajya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Sabha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algn="just" fontAlgn="base">
              <a:buFont typeface="Wingdings" pitchFamily="2" charset="2"/>
              <a:buChar char="q"/>
            </a:pPr>
            <a:endParaRPr lang="en-US" sz="2400" dirty="0">
              <a:latin typeface="Book Antiqua" pitchFamily="18" charset="0"/>
            </a:endParaRPr>
          </a:p>
          <a:p>
            <a:pPr algn="just" fontAlgn="base"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So, the law was enforced in the form of Ordinance.</a:t>
            </a:r>
            <a:r>
              <a:rPr lang="en-US" sz="1600" dirty="0">
                <a:latin typeface="Book Antiqua" pitchFamily="18" charset="0"/>
              </a:rPr>
              <a:t/>
            </a:r>
            <a:br>
              <a:rPr lang="en-US" sz="1600" dirty="0">
                <a:latin typeface="Book Antiqua" pitchFamily="18" charset="0"/>
              </a:rPr>
            </a:br>
            <a:r>
              <a:rPr lang="en-US" sz="1600" dirty="0">
                <a:latin typeface="Book Antiqua" pitchFamily="18" charset="0"/>
              </a:rPr>
              <a:t/>
            </a:r>
            <a:br>
              <a:rPr lang="en-US" sz="1600" dirty="0">
                <a:latin typeface="Book Antiqua" pitchFamily="18" charset="0"/>
              </a:rPr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 fontAlgn="base"/>
            <a:endParaRPr lang="en-US" sz="900" dirty="0"/>
          </a:p>
          <a:p>
            <a:pPr marL="0" indent="0" fontAlgn="base">
              <a:buNone/>
            </a:pP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THE BIRTH OF UDS ORDINANCE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Ordinance will help put a check on illicit deposit taking activities like </a:t>
            </a:r>
            <a:r>
              <a:rPr lang="en-US" dirty="0" err="1"/>
              <a:t>Saradha</a:t>
            </a:r>
            <a:r>
              <a:rPr lang="en-US" dirty="0"/>
              <a:t> scam and Rose Valley chit fund scam in the </a:t>
            </a:r>
            <a:r>
              <a:rPr lang="en-US" dirty="0" smtClean="0"/>
              <a:t>country.</a:t>
            </a:r>
          </a:p>
          <a:p>
            <a:pPr marL="0" indent="0" fontAlgn="base">
              <a:buNone/>
            </a:pPr>
            <a:endParaRPr lang="en-US" dirty="0" smtClean="0"/>
          </a:p>
          <a:p>
            <a:pPr algn="just" fontAlgn="base"/>
            <a:r>
              <a:rPr lang="en-US" dirty="0" smtClean="0"/>
              <a:t>Many such schemes </a:t>
            </a:r>
            <a:r>
              <a:rPr lang="en-US" dirty="0" smtClean="0"/>
              <a:t>dupe </a:t>
            </a:r>
            <a:r>
              <a:rPr lang="en-US" dirty="0"/>
              <a:t>poor and the financially illiterate of their hard earned savings.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50032"/>
              </p:ext>
            </p:extLst>
          </p:nvPr>
        </p:nvGraphicFramePr>
        <p:xfrm>
          <a:off x="457200" y="13716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GOVERNMENT INITIATIVE</a:t>
            </a:r>
            <a:endParaRPr lang="en-US" sz="2800" b="1" dirty="0">
              <a:latin typeface="Book Antiqu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Book Antiqua" panose="02040602050305030304" pitchFamily="18" charset="0"/>
              </a:rPr>
              <a:t>OBJECTIVES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ea typeface="+mj-ea"/>
                <a:cs typeface="+mj-cs"/>
              </a:rPr>
              <a:t>  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+mj-lt"/>
                <a:ea typeface="+mj-ea"/>
                <a:cs typeface="+mj-cs"/>
              </a:rPr>
              <a:t>provide for a comprehensive mechanism to ban  </a:t>
            </a:r>
            <a:br>
              <a:rPr lang="en-US" sz="2800" b="1" dirty="0">
                <a:latin typeface="+mj-lt"/>
                <a:ea typeface="+mj-ea"/>
                <a:cs typeface="+mj-cs"/>
              </a:rPr>
            </a:br>
            <a:r>
              <a:rPr lang="en-US" sz="2800" b="1" dirty="0">
                <a:latin typeface="+mj-lt"/>
                <a:ea typeface="+mj-ea"/>
                <a:cs typeface="+mj-cs"/>
              </a:rPr>
              <a:t>   the unregulated deposit schemes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ea typeface="+mj-ea"/>
                <a:cs typeface="+mj-cs"/>
              </a:rPr>
              <a:t>  To protect the interest of depositors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j-lt"/>
                <a:ea typeface="+mj-ea"/>
                <a:cs typeface="+mj-cs"/>
              </a:rPr>
              <a:t>  To tackle the menace of illicit Deposit taking  </a:t>
            </a:r>
            <a:br>
              <a:rPr lang="en-US" sz="2800" b="1" dirty="0">
                <a:latin typeface="+mj-lt"/>
                <a:ea typeface="+mj-ea"/>
                <a:cs typeface="+mj-cs"/>
              </a:rPr>
            </a:br>
            <a:r>
              <a:rPr lang="en-US" sz="2800" b="1" dirty="0">
                <a:latin typeface="+mj-lt"/>
                <a:ea typeface="+mj-ea"/>
                <a:cs typeface="+mj-cs"/>
              </a:rPr>
              <a:t>  activities that dupe gullible investors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To prevent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unregulated deposit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schemes or  </a:t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arrangements at their inception</a:t>
            </a:r>
          </a:p>
          <a:p>
            <a:pPr algn="just"/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Makes soliciting, inviting or accepting deposits  </a:t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pursuant to an unregulated deposited scheme as a  </a:t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punishable offence.</a:t>
            </a:r>
          </a:p>
          <a:p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Book Antiqua" panose="02040602050305030304" pitchFamily="18" charset="0"/>
              </a:rPr>
              <a:t>OBJECTIVES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2113</Words>
  <Application>Microsoft Office PowerPoint</Application>
  <PresentationFormat>On-screen Show (4:3)</PresentationFormat>
  <Paragraphs>293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BANNING OF UNREGULATED DEPOSIT  SCHEMES ORDINANCE , 2019</vt:lpstr>
      <vt:lpstr>BACKGROUND</vt:lpstr>
      <vt:lpstr>THE BIRTH OF UDS ORDINANCE</vt:lpstr>
      <vt:lpstr>THE BIRTH OF UDS ORDINANCE</vt:lpstr>
      <vt:lpstr>THE BIRTH OF UDS ORDINANCE</vt:lpstr>
      <vt:lpstr>THE BIRTH OF UDS ORDINANCE</vt:lpstr>
      <vt:lpstr>PowerPoint Presentation</vt:lpstr>
      <vt:lpstr>OBJECTIVES</vt:lpstr>
      <vt:lpstr>OBJECTIVES</vt:lpstr>
      <vt:lpstr>PowerPoint Presentation</vt:lpstr>
      <vt:lpstr>Deposits excluded from the ordinance</vt:lpstr>
      <vt:lpstr>Deposits excluded from the ordinance</vt:lpstr>
      <vt:lpstr>Deposits excluded from the ordinance</vt:lpstr>
      <vt:lpstr>Deposits excluded from the ordinance</vt:lpstr>
      <vt:lpstr>Who is a “Deposit Taker”?</vt:lpstr>
      <vt:lpstr>REGULATED DEPOSIT SCHEME</vt:lpstr>
      <vt:lpstr>What is UDS ???</vt:lpstr>
      <vt:lpstr>BANNING OF UDS ( CHAPTER II)</vt:lpstr>
      <vt:lpstr>BANNING OF UDS ( CHAPTER II)</vt:lpstr>
      <vt:lpstr>BANNING OF UDS ( CHAPTER II)</vt:lpstr>
      <vt:lpstr>AUTHORITIES (Chap III)</vt:lpstr>
      <vt:lpstr>AUTHORITIES (Chap III)</vt:lpstr>
      <vt:lpstr>AUTHORITIES (Chap III)</vt:lpstr>
      <vt:lpstr>AUTHORITIES (Chap III)</vt:lpstr>
      <vt:lpstr>AUTHORITIES (Chap III)</vt:lpstr>
      <vt:lpstr>Information On Deposit Takers</vt:lpstr>
      <vt:lpstr>Information On Deposit Takers</vt:lpstr>
      <vt:lpstr>PowerPoint Presentation</vt:lpstr>
      <vt:lpstr>Information to be Shared</vt:lpstr>
      <vt:lpstr>PowerPoint Presentation</vt:lpstr>
      <vt:lpstr>Offence and punishment under the Ordinance</vt:lpstr>
      <vt:lpstr>PowerPoint Presentation</vt:lpstr>
      <vt:lpstr>INVESTIGATION, SEARCH &amp; SEIZURE</vt:lpstr>
      <vt:lpstr>INVESTIGATION, SEARCH &amp; SEIZURE</vt:lpstr>
      <vt:lpstr>Position Of Deposits With Partnerships</vt:lpstr>
      <vt:lpstr>Position of Deposit with Individuals/ Sole Proprietorship</vt:lpstr>
      <vt:lpstr>Position Of Deposit With Companies</vt:lpstr>
      <vt:lpstr>Position Of Deposit With Companies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BANNING OF UNREGULATED DEPOSIT  SCHEMES ORDINANCE , 2019</dc:title>
  <dc:creator>Administrator</dc:creator>
  <cp:lastModifiedBy>Windows User</cp:lastModifiedBy>
  <cp:revision>126</cp:revision>
  <dcterms:created xsi:type="dcterms:W3CDTF">2006-08-16T00:00:00Z</dcterms:created>
  <dcterms:modified xsi:type="dcterms:W3CDTF">2019-04-24T12:57:09Z</dcterms:modified>
</cp:coreProperties>
</file>